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wdp" ContentType="image/vnd.ms-photo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298" r:id="rId3"/>
    <p:sldId id="288" r:id="rId4"/>
    <p:sldId id="292" r:id="rId5"/>
    <p:sldId id="299" r:id="rId6"/>
    <p:sldId id="300" r:id="rId7"/>
    <p:sldId id="301" r:id="rId8"/>
    <p:sldId id="302" r:id="rId9"/>
    <p:sldId id="303" r:id="rId10"/>
    <p:sldId id="304" r:id="rId11"/>
    <p:sldId id="305" r:id="rId12"/>
    <p:sldId id="308" r:id="rId13"/>
    <p:sldId id="266" r:id="rId14"/>
    <p:sldId id="290" r:id="rId15"/>
    <p:sldId id="307" r:id="rId16"/>
    <p:sldId id="297" r:id="rId17"/>
    <p:sldId id="294" r:id="rId18"/>
    <p:sldId id="306" r:id="rId19"/>
    <p:sldId id="270" r:id="rId20"/>
    <p:sldId id="296" r:id="rId21"/>
    <p:sldId id="278" r:id="rId22"/>
    <p:sldId id="280" r:id="rId23"/>
  </p:sldIdLst>
  <p:sldSz cx="9144000" cy="7019925"/>
  <p:notesSz cx="6797675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3" autoAdjust="0"/>
    <p:restoredTop sz="91857" autoAdjust="0"/>
  </p:normalViewPr>
  <p:slideViewPr>
    <p:cSldViewPr showGuides="1">
      <p:cViewPr>
        <p:scale>
          <a:sx n="120" d="100"/>
          <a:sy n="120" d="100"/>
        </p:scale>
        <p:origin x="-416" y="-72"/>
      </p:cViewPr>
      <p:guideLst>
        <p:guide orient="horz" pos="302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5" d="100"/>
          <a:sy n="65" d="100"/>
        </p:scale>
        <p:origin x="-3606" y="-108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handoutMaster" Target="handoutMasters/handout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+mn-ea"/>
                <a:cs typeface="DejaVu San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A0A9BCEE-F3F2-40D6-9262-B77CC4E3F90C}" type="datetimeFigureOut">
              <a:rPr lang="en-US"/>
              <a:pPr>
                <a:defRPr/>
              </a:pPr>
              <a:t>17/08/15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+mn-ea"/>
                <a:cs typeface="DejaVu San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C3B26407-0ABD-4671-843E-14191986B6C8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6447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+mn-ea"/>
                <a:cs typeface="DejaVu San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1B59BE26-975B-4675-9D8D-13DA8BE381EF}" type="datetimeFigureOut">
              <a:rPr lang="en-US"/>
              <a:pPr>
                <a:defRPr/>
              </a:pPr>
              <a:t>17/08/15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89013" y="741363"/>
            <a:ext cx="48196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+mn-ea"/>
                <a:cs typeface="DejaVu San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18362591-CCD2-47AE-8FC1-4CDF21D53FB7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9522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8362591-CCD2-47AE-8FC1-4CDF21D53FB7}" type="slidenum">
              <a:rPr lang="en-US" smtClean="0"/>
              <a:pPr>
                <a:defRPr/>
              </a:pPr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5851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5461147-870C-4D31-A941-B9305B2B8DBB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9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32500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422256F-78D1-4738-8295-D6EC6CFE0879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10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6236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679768" y="4690269"/>
            <a:ext cx="5438139" cy="4443413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62" name="Shape 62"/>
          <p:cNvSpPr>
            <a:spLocks noGrp="1" noRot="1" noChangeAspect="1"/>
          </p:cNvSpPr>
          <p:nvPr>
            <p:ph type="sldImg" idx="2"/>
          </p:nvPr>
        </p:nvSpPr>
        <p:spPr>
          <a:xfrm>
            <a:off x="989013" y="741363"/>
            <a:ext cx="4819650" cy="37020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dirty="0" smtClean="0">
              <a:ea typeface="ＭＳ Ｐゴシック" pitchFamily="34" charset="-128"/>
            </a:endParaRPr>
          </a:p>
        </p:txBody>
      </p:sp>
      <p:sp>
        <p:nvSpPr>
          <p:cNvPr id="3891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B1C4A48-C0C9-4449-87CF-A1E2EC94C7B7}" type="slidenum">
              <a:rPr lang="en-US" altLang="es-ES" smtClean="0"/>
              <a:pPr eaLnBrk="1" hangingPunct="1"/>
              <a:t>12</a:t>
            </a:fld>
            <a:endParaRPr lang="en-US" altLang="es-E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dirty="0" smtClean="0">
              <a:ea typeface="ＭＳ Ｐゴシック" pitchFamily="34" charset="-128"/>
            </a:endParaRPr>
          </a:p>
        </p:txBody>
      </p:sp>
      <p:sp>
        <p:nvSpPr>
          <p:cNvPr id="3891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B1C4A48-C0C9-4449-87CF-A1E2EC94C7B7}" type="slidenum">
              <a:rPr lang="en-US" altLang="es-ES" smtClean="0"/>
              <a:pPr eaLnBrk="1" hangingPunct="1"/>
              <a:t>13</a:t>
            </a:fld>
            <a:endParaRPr lang="en-US" altLang="es-E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dirty="0" smtClean="0">
              <a:ea typeface="ＭＳ Ｐゴシック" pitchFamily="34" charset="-128"/>
            </a:endParaRPr>
          </a:p>
        </p:txBody>
      </p:sp>
      <p:sp>
        <p:nvSpPr>
          <p:cNvPr id="3174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D1C1E8D-AF6B-4AC3-A086-B81A121934D3}" type="slidenum">
              <a:rPr lang="en-US" altLang="es-ES" smtClean="0"/>
              <a:pPr eaLnBrk="1" hangingPunct="1"/>
              <a:t>14</a:t>
            </a:fld>
            <a:endParaRPr lang="en-US" altLang="es-E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dirty="0" smtClean="0">
              <a:ea typeface="ＭＳ Ｐゴシック" pitchFamily="34" charset="-128"/>
            </a:endParaRPr>
          </a:p>
        </p:txBody>
      </p:sp>
      <p:sp>
        <p:nvSpPr>
          <p:cNvPr id="3891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B1C4A48-C0C9-4449-87CF-A1E2EC94C7B7}" type="slidenum">
              <a:rPr lang="en-US" altLang="es-ES" smtClean="0"/>
              <a:pPr eaLnBrk="1" hangingPunct="1"/>
              <a:t>15</a:t>
            </a:fld>
            <a:endParaRPr lang="en-US" altLang="es-E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dirty="0" smtClean="0">
              <a:ea typeface="ＭＳ Ｐゴシック" pitchFamily="34" charset="-128"/>
            </a:endParaRPr>
          </a:p>
        </p:txBody>
      </p:sp>
      <p:sp>
        <p:nvSpPr>
          <p:cNvPr id="3174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D1C1E8D-AF6B-4AC3-A086-B81A121934D3}" type="slidenum">
              <a:rPr lang="en-US" altLang="es-ES" smtClean="0"/>
              <a:pPr eaLnBrk="1" hangingPunct="1"/>
              <a:t>16</a:t>
            </a:fld>
            <a:endParaRPr lang="en-US" altLang="es-E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8362591-CCD2-47AE-8FC1-4CDF21D53FB7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5904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dirty="0" smtClean="0">
              <a:ea typeface="ＭＳ Ｐゴシック" pitchFamily="34" charset="-128"/>
            </a:endParaRPr>
          </a:p>
        </p:txBody>
      </p:sp>
      <p:sp>
        <p:nvSpPr>
          <p:cNvPr id="39940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FEF6876F-43EF-4425-934E-13A2221EED11}" type="slidenum">
              <a:rPr lang="en-US" altLang="es-ES" smtClean="0"/>
              <a:pPr eaLnBrk="1" hangingPunct="1"/>
              <a:t>19</a:t>
            </a:fld>
            <a:endParaRPr lang="en-US" altLang="es-E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14340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1CF432F-62BE-41A0-8C1C-67977A6A297C}" type="slidenum">
              <a:rPr lang="en-US" altLang="es-ES"/>
              <a:pPr/>
              <a:t>1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231821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dirty="0" smtClean="0">
              <a:ea typeface="ＭＳ Ｐゴシック" pitchFamily="34" charset="-128"/>
            </a:endParaRPr>
          </a:p>
        </p:txBody>
      </p:sp>
      <p:sp>
        <p:nvSpPr>
          <p:cNvPr id="3379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64BEC1D0-683C-4E74-BD9B-82C22D8E4FC7}" type="slidenum">
              <a:rPr lang="en-US" altLang="es-ES" smtClean="0"/>
              <a:pPr eaLnBrk="1" hangingPunct="1"/>
              <a:t>20</a:t>
            </a:fld>
            <a:endParaRPr lang="en-US" altLang="es-E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dirty="0" smtClean="0">
              <a:ea typeface="ＭＳ Ｐゴシック" pitchFamily="34" charset="-128"/>
            </a:endParaRPr>
          </a:p>
        </p:txBody>
      </p:sp>
      <p:sp>
        <p:nvSpPr>
          <p:cNvPr id="3379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64BEC1D0-683C-4E74-BD9B-82C22D8E4FC7}" type="slidenum">
              <a:rPr lang="en-US" altLang="es-ES" smtClean="0"/>
              <a:pPr eaLnBrk="1" hangingPunct="1"/>
              <a:t>21</a:t>
            </a:fld>
            <a:endParaRPr lang="en-US" altLang="es-E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8362591-CCD2-47AE-8FC1-4CDF21D53FB7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9868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8362591-CCD2-47AE-8FC1-4CDF21D53FB7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3441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dirty="0" smtClean="0">
              <a:ea typeface="ＭＳ Ｐゴシック" panose="020B0600070205080204" pitchFamily="34" charset="-128"/>
            </a:endParaRPr>
          </a:p>
        </p:txBody>
      </p:sp>
      <p:sp>
        <p:nvSpPr>
          <p:cNvPr id="1843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C86CD78-2337-4E94-8F37-BBAB155D6A0D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2021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dirty="0" smtClean="0">
              <a:ea typeface="ＭＳ Ｐゴシック" panose="020B0600070205080204" pitchFamily="34" charset="-128"/>
            </a:endParaRPr>
          </a:p>
        </p:txBody>
      </p:sp>
      <p:sp>
        <p:nvSpPr>
          <p:cNvPr id="2048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E60F6C1-2194-44E6-83F4-7B0BBA4685E9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1087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A6B628-0BC9-433E-BD68-4A957D33DA69}" type="slidenum">
              <a:rPr lang="en-US" altLang="es-ES" smtClean="0"/>
              <a:pPr>
                <a:defRPr/>
              </a:pPr>
              <a:t>6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5210952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357A2D1-59CC-4179-B380-B4CC8B7298CD}" type="slidenum">
              <a:rPr lang="en-US" altLang="es-E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7</a:t>
            </a:fld>
            <a:endParaRPr lang="en-US" altLang="es-E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82221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5461147-870C-4D31-A941-B9305B2B8DBB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8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7302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1" Type="http://schemas.openxmlformats.org/officeDocument/2006/relationships/hyperlink" Target="https://www.youtube.com/user/BSCCNS" TargetMode="External"/><Relationship Id="rId1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hyperlink" Target="https://www.linkedin.com/company/barcelona-supercomputing-center" TargetMode="External"/><Relationship Id="rId6" Type="http://schemas.openxmlformats.org/officeDocument/2006/relationships/image" Target="../media/image4.png"/><Relationship Id="rId7" Type="http://schemas.openxmlformats.org/officeDocument/2006/relationships/hyperlink" Target="https://www.facebook.com/BSCCNS" TargetMode="External"/><Relationship Id="rId8" Type="http://schemas.openxmlformats.org/officeDocument/2006/relationships/image" Target="../media/image5.png"/><Relationship Id="rId9" Type="http://schemas.openxmlformats.org/officeDocument/2006/relationships/hyperlink" Target="https://twitter.com/bsc_cns" TargetMode="External"/><Relationship Id="rId10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Shape 5"/>
          <p:cNvSpPr txBox="1">
            <a:spLocks noChangeArrowheads="1"/>
          </p:cNvSpPr>
          <p:nvPr userDrawn="1"/>
        </p:nvSpPr>
        <p:spPr bwMode="auto">
          <a:xfrm>
            <a:off x="76200" y="182563"/>
            <a:ext cx="16002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1800" smtClean="0">
                <a:solidFill>
                  <a:srgbClr val="FFFFFF"/>
                </a:solidFill>
                <a:ea typeface="+mn-ea"/>
              </a:rPr>
              <a:t>www.bsc.es</a:t>
            </a:r>
            <a:endParaRPr lang="en-US" altLang="en-US" sz="1800" smtClean="0">
              <a:latin typeface="Calibri" pitchFamily="34" charset="0"/>
              <a:ea typeface="+mn-ea"/>
            </a:endParaRPr>
          </a:p>
        </p:txBody>
      </p:sp>
      <p:pic>
        <p:nvPicPr>
          <p:cNvPr id="4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830263"/>
            <a:ext cx="4603750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825" y="1025525"/>
            <a:ext cx="1012825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hlinkClick r:id="rId5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788" y="6386513"/>
            <a:ext cx="425450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hlinkClick r:id="rId7"/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6389688"/>
            <a:ext cx="3937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hlinkClick r:id="rId9"/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638" y="6386513"/>
            <a:ext cx="447675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hlinkClick r:id="rId11"/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0300" y="6386513"/>
            <a:ext cx="763588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518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2900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Shape 3"/>
          <p:cNvSpPr txBox="1">
            <a:spLocks noChangeArrowheads="1"/>
          </p:cNvSpPr>
          <p:nvPr userDrawn="1"/>
        </p:nvSpPr>
        <p:spPr bwMode="auto">
          <a:xfrm>
            <a:off x="8458200" y="6505575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>
              <a:defRPr/>
            </a:pPr>
            <a:fld id="{973318F9-024A-43ED-9338-6C2CF7267CB8}" type="slidenum">
              <a:rPr lang="en-US" sz="1000" smtClean="0">
                <a:solidFill>
                  <a:srgbClr val="23589C"/>
                </a:solidFill>
              </a:rPr>
              <a:pPr algn="r" eaLnBrk="1" hangingPunct="1">
                <a:defRPr/>
              </a:pPr>
              <a:t>‹Nr.›</a:t>
            </a:fld>
            <a:endParaRPr lang="en-US" sz="1800" smtClean="0">
              <a:latin typeface="Calibri" pitchFamily="34" charset="0"/>
            </a:endParaRPr>
          </a:p>
        </p:txBody>
      </p:sp>
      <p:pic>
        <p:nvPicPr>
          <p:cNvPr id="6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4463"/>
            <a:ext cx="19367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5" y="125413"/>
            <a:ext cx="5746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 noChangeAspect="1"/>
          </p:cNvSpPr>
          <p:nvPr>
            <p:ph type="title"/>
          </p:nvPr>
        </p:nvSpPr>
        <p:spPr>
          <a:xfrm>
            <a:off x="396876" y="144432"/>
            <a:ext cx="6191348" cy="696944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35" y="985391"/>
            <a:ext cx="8329365" cy="552018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090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-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2900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rrowheads="1"/>
          </p:cNvSpPr>
          <p:nvPr userDrawn="1"/>
        </p:nvSpPr>
        <p:spPr bwMode="auto">
          <a:xfrm>
            <a:off x="8458200" y="6505575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>
              <a:defRPr/>
            </a:pPr>
            <a:fld id="{D132A793-6304-4462-A78B-E0F62CFD734B}" type="slidenum">
              <a:rPr lang="en-US" sz="1000" smtClean="0">
                <a:solidFill>
                  <a:srgbClr val="23589C"/>
                </a:solidFill>
              </a:rPr>
              <a:pPr algn="r" eaLnBrk="1" hangingPunct="1">
                <a:defRPr/>
              </a:pPr>
              <a:t>‹Nr.›</a:t>
            </a:fld>
            <a:endParaRPr lang="en-US" sz="1800" smtClean="0">
              <a:latin typeface="Calibri" pitchFamily="34" charset="0"/>
            </a:endParaRPr>
          </a:p>
        </p:txBody>
      </p:sp>
      <p:pic>
        <p:nvPicPr>
          <p:cNvPr id="7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4463"/>
            <a:ext cx="19367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5" y="125413"/>
            <a:ext cx="5746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 noChangeAspect="1"/>
          </p:cNvSpPr>
          <p:nvPr>
            <p:ph type="title"/>
          </p:nvPr>
        </p:nvSpPr>
        <p:spPr>
          <a:xfrm>
            <a:off x="396876" y="144432"/>
            <a:ext cx="6191348" cy="696944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35" y="985391"/>
            <a:ext cx="8329365" cy="552018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hart Placeholder 3"/>
          <p:cNvSpPr>
            <a:spLocks noGrp="1" noChangeAspect="1"/>
          </p:cNvSpPr>
          <p:nvPr>
            <p:ph type="chart" sz="quarter" idx="11"/>
          </p:nvPr>
        </p:nvSpPr>
        <p:spPr>
          <a:xfrm>
            <a:off x="4572000" y="1997794"/>
            <a:ext cx="4152900" cy="46085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en-US" noProof="0" smtClean="0"/>
              <a:t>Click icon to add chart</a:t>
            </a:r>
            <a:endParaRPr lang="es-ES" noProof="0" dirty="0" smtClean="0"/>
          </a:p>
        </p:txBody>
      </p:sp>
    </p:spTree>
    <p:extLst>
      <p:ext uri="{BB962C8B-B14F-4D97-AF65-F5344CB8AC3E}">
        <p14:creationId xmlns:p14="http://schemas.microsoft.com/office/powerpoint/2010/main" val="3447631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2900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rrowheads="1"/>
          </p:cNvSpPr>
          <p:nvPr userDrawn="1"/>
        </p:nvSpPr>
        <p:spPr bwMode="auto">
          <a:xfrm>
            <a:off x="8458200" y="6505575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>
              <a:defRPr/>
            </a:pPr>
            <a:fld id="{D4571D46-E6DC-46FE-8660-32E68679A89F}" type="slidenum">
              <a:rPr lang="en-US" sz="1000" smtClean="0">
                <a:solidFill>
                  <a:srgbClr val="23589C"/>
                </a:solidFill>
              </a:rPr>
              <a:pPr algn="r" eaLnBrk="1" hangingPunct="1">
                <a:defRPr/>
              </a:pPr>
              <a:t>‹Nr.›</a:t>
            </a:fld>
            <a:endParaRPr lang="en-US" sz="1800" smtClean="0">
              <a:latin typeface="Calibri" pitchFamily="34" charset="0"/>
            </a:endParaRPr>
          </a:p>
        </p:txBody>
      </p:sp>
      <p:pic>
        <p:nvPicPr>
          <p:cNvPr id="7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4463"/>
            <a:ext cx="19367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5" y="125413"/>
            <a:ext cx="5746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96876" y="144432"/>
            <a:ext cx="6191348" cy="696944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572000" y="3221930"/>
            <a:ext cx="4152900" cy="33843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35" y="985391"/>
            <a:ext cx="8329365" cy="552018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150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ture-pla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>
            <a:spLocks noChangeArrowheads="1"/>
          </p:cNvSpPr>
          <p:nvPr userDrawn="1"/>
        </p:nvSpPr>
        <p:spPr bwMode="auto">
          <a:xfrm>
            <a:off x="685800" y="2181225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2800" smtClean="0">
                <a:solidFill>
                  <a:srgbClr val="FFFFFF"/>
                </a:solidFill>
                <a:ea typeface="+mn-ea"/>
              </a:rPr>
              <a:t>FUTURE PLANS</a:t>
            </a:r>
            <a:endParaRPr lang="en-US" altLang="en-US" sz="1800" smtClean="0">
              <a:latin typeface="Calibri" pitchFamily="34" charset="0"/>
              <a:ea typeface="+mn-ea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Shape 1"/>
          <p:cNvSpPr txBox="1">
            <a:spLocks noChangeAspect="1" noChangeArrowheads="1"/>
          </p:cNvSpPr>
          <p:nvPr userDrawn="1"/>
        </p:nvSpPr>
        <p:spPr bwMode="auto">
          <a:xfrm>
            <a:off x="838200" y="2333625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2800" dirty="0" smtClean="0">
                <a:solidFill>
                  <a:srgbClr val="FFFFFF"/>
                </a:solidFill>
                <a:ea typeface="+mn-ea"/>
              </a:rPr>
              <a:t>MAIN RESEARCH LINES &amp; RESULTS</a:t>
            </a:r>
            <a:endParaRPr lang="en-US" altLang="en-US" sz="1800" dirty="0" smtClean="0">
              <a:latin typeface="Calibri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53092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ture-pla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>
            <a:spLocks noChangeArrowheads="1"/>
          </p:cNvSpPr>
          <p:nvPr userDrawn="1"/>
        </p:nvSpPr>
        <p:spPr bwMode="auto">
          <a:xfrm>
            <a:off x="685800" y="2181225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2800" smtClean="0">
                <a:solidFill>
                  <a:srgbClr val="FFFFFF"/>
                </a:solidFill>
                <a:ea typeface="+mn-ea"/>
              </a:rPr>
              <a:t>FUTURE PLANS</a:t>
            </a:r>
            <a:endParaRPr lang="en-US" altLang="en-US" sz="1800" smtClean="0">
              <a:latin typeface="Calibri" pitchFamily="34" charset="0"/>
              <a:ea typeface="+mn-ea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Shape 1"/>
          <p:cNvSpPr txBox="1">
            <a:spLocks noChangeAspect="1" noChangeArrowheads="1"/>
          </p:cNvSpPr>
          <p:nvPr userDrawn="1"/>
        </p:nvSpPr>
        <p:spPr bwMode="auto">
          <a:xfrm>
            <a:off x="838200" y="2333625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2800" dirty="0" smtClean="0">
                <a:solidFill>
                  <a:srgbClr val="FFFFFF"/>
                </a:solidFill>
                <a:ea typeface="+mn-ea"/>
              </a:rPr>
              <a:t>FUTURE PLANS</a:t>
            </a:r>
            <a:endParaRPr lang="en-US" altLang="en-US" sz="1800" dirty="0" smtClean="0">
              <a:latin typeface="Calibri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19620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Shape 3"/>
          <p:cNvSpPr txBox="1">
            <a:spLocks noChangeAspect="1" noChangeArrowheads="1"/>
          </p:cNvSpPr>
          <p:nvPr userDrawn="1"/>
        </p:nvSpPr>
        <p:spPr bwMode="auto">
          <a:xfrm>
            <a:off x="76200" y="182563"/>
            <a:ext cx="16002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1800" dirty="0" smtClean="0">
                <a:solidFill>
                  <a:srgbClr val="FFFFFF"/>
                </a:solidFill>
                <a:ea typeface="+mn-ea"/>
              </a:rPr>
              <a:t>www.bsc.es</a:t>
            </a:r>
            <a:endParaRPr lang="en-US" altLang="en-US" sz="1800" dirty="0" smtClean="0">
              <a:latin typeface="Calibri" pitchFamily="34" charset="0"/>
              <a:ea typeface="+mn-ea"/>
            </a:endParaRPr>
          </a:p>
        </p:txBody>
      </p:sp>
      <p:pic>
        <p:nvPicPr>
          <p:cNvPr id="5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85738"/>
            <a:ext cx="3306763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176213"/>
            <a:ext cx="8302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8 Título"/>
          <p:cNvSpPr>
            <a:spLocks noGrp="1" noChangeAspect="1"/>
          </p:cNvSpPr>
          <p:nvPr>
            <p:ph type="title"/>
          </p:nvPr>
        </p:nvSpPr>
        <p:spPr>
          <a:xfrm>
            <a:off x="457200" y="3176996"/>
            <a:ext cx="8229600" cy="665931"/>
          </a:xfrm>
          <a:prstGeom prst="rect">
            <a:avLst/>
          </a:prstGeom>
        </p:spPr>
        <p:txBody>
          <a:bodyPr/>
          <a:lstStyle>
            <a:lvl1pPr>
              <a:defRPr sz="3200" baseline="0">
                <a:solidFill>
                  <a:schemeClr val="accent1"/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58798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-slid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584325"/>
            <a:ext cx="61912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775" y="1690688"/>
            <a:ext cx="1555750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spect="1" noChangeArrowheads="1"/>
          </p:cNvSpPr>
          <p:nvPr userDrawn="1"/>
        </p:nvSpPr>
        <p:spPr bwMode="auto">
          <a:xfrm>
            <a:off x="76200" y="182563"/>
            <a:ext cx="16002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1800" dirty="0" smtClean="0">
                <a:solidFill>
                  <a:srgbClr val="FFFFFF"/>
                </a:solidFill>
                <a:ea typeface="+mn-ea"/>
              </a:rPr>
              <a:t>www.bsc.es</a:t>
            </a:r>
            <a:endParaRPr lang="en-US" altLang="en-US" sz="1800" dirty="0" smtClean="0">
              <a:latin typeface="Calibri" pitchFamily="34" charset="0"/>
              <a:ea typeface="+mn-ea"/>
            </a:endParaRPr>
          </a:p>
        </p:txBody>
      </p:sp>
      <p:sp>
        <p:nvSpPr>
          <p:cNvPr id="9" name="8 Título"/>
          <p:cNvSpPr>
            <a:spLocks noGrp="1" noChangeAspect="1"/>
          </p:cNvSpPr>
          <p:nvPr>
            <p:ph type="title"/>
          </p:nvPr>
        </p:nvSpPr>
        <p:spPr>
          <a:xfrm>
            <a:off x="3819339" y="4806106"/>
            <a:ext cx="4762872" cy="720080"/>
          </a:xfrm>
          <a:prstGeom prst="rect">
            <a:avLst/>
          </a:prstGeom>
        </p:spPr>
        <p:txBody>
          <a:bodyPr/>
          <a:lstStyle>
            <a:lvl1pPr algn="r">
              <a:defRPr sz="2800" baseline="0">
                <a:solidFill>
                  <a:schemeClr val="accent1"/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30295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-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Shape 3"/>
          <p:cNvSpPr txBox="1">
            <a:spLocks noChangeAspect="1" noChangeArrowheads="1"/>
          </p:cNvSpPr>
          <p:nvPr userDrawn="1"/>
        </p:nvSpPr>
        <p:spPr bwMode="auto">
          <a:xfrm>
            <a:off x="76200" y="182563"/>
            <a:ext cx="16002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1800" dirty="0" smtClean="0">
                <a:solidFill>
                  <a:srgbClr val="FFFFFF"/>
                </a:solidFill>
                <a:ea typeface="+mn-ea"/>
              </a:rPr>
              <a:t>www.bsc.es</a:t>
            </a:r>
            <a:endParaRPr lang="en-US" altLang="en-US" sz="1800" dirty="0" smtClean="0">
              <a:latin typeface="Calibri" pitchFamily="34" charset="0"/>
              <a:ea typeface="+mn-ea"/>
            </a:endParaRPr>
          </a:p>
        </p:txBody>
      </p:sp>
      <p:pic>
        <p:nvPicPr>
          <p:cNvPr id="4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2016125"/>
            <a:ext cx="3306762" cy="99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2006600"/>
            <a:ext cx="8302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3031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981" r:id="rId1"/>
    <p:sldLayoutId id="2147484982" r:id="rId2"/>
    <p:sldLayoutId id="2147484983" r:id="rId3"/>
    <p:sldLayoutId id="2147484984" r:id="rId4"/>
    <p:sldLayoutId id="2147484985" r:id="rId5"/>
    <p:sldLayoutId id="2147484986" r:id="rId6"/>
    <p:sldLayoutId id="2147484987" r:id="rId7"/>
    <p:sldLayoutId id="2147484988" r:id="rId8"/>
    <p:sldLayoutId id="2147484989" r:id="rId9"/>
  </p:sldLayoutIdLst>
  <p:timing>
    <p:tnLst>
      <p:par>
        <p:cTn xmlns:p14="http://schemas.microsoft.com/office/powerpoint/2010/main"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itchFamily="34" charset="0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itchFamily="34" charset="0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ea typeface="ＭＳ Ｐゴシック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4" Type="http://schemas.openxmlformats.org/officeDocument/2006/relationships/image" Target="../media/image34.emf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6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4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4" Type="http://schemas.openxmlformats.org/officeDocument/2006/relationships/image" Target="../media/image43.jpeg"/><Relationship Id="rId5" Type="http://schemas.openxmlformats.org/officeDocument/2006/relationships/image" Target="../media/image44.jpeg"/><Relationship Id="rId6" Type="http://schemas.openxmlformats.org/officeDocument/2006/relationships/image" Target="../media/image45.png"/><Relationship Id="rId7" Type="http://schemas.openxmlformats.org/officeDocument/2006/relationships/hyperlink" Target="http://euwindatlas.eu/" TargetMode="External"/><Relationship Id="rId8" Type="http://schemas.openxmlformats.org/officeDocument/2006/relationships/hyperlink" Target="http://www.specs-fp7.eu/" TargetMode="External"/><Relationship Id="rId9" Type="http://schemas.openxmlformats.org/officeDocument/2006/relationships/hyperlink" Target="http://www.euporias.eu/" TargetMode="External"/><Relationship Id="rId10" Type="http://schemas.openxmlformats.org/officeDocument/2006/relationships/image" Target="../media/image46.jpeg"/><Relationship Id="rId11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4" Type="http://schemas.microsoft.com/office/2007/relationships/hdphoto" Target="../media/hdphoto2.wdp"/><Relationship Id="rId5" Type="http://schemas.openxmlformats.org/officeDocument/2006/relationships/image" Target="../media/image49.png"/><Relationship Id="rId6" Type="http://schemas.microsoft.com/office/2007/relationships/hdphoto" Target="../media/hdphoto3.wdp"/><Relationship Id="rId7" Type="http://schemas.openxmlformats.org/officeDocument/2006/relationships/image" Target="../media/image43.jpeg"/><Relationship Id="rId8" Type="http://schemas.openxmlformats.org/officeDocument/2006/relationships/image" Target="../media/image50.png"/><Relationship Id="rId9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20" Type="http://schemas.openxmlformats.org/officeDocument/2006/relationships/image" Target="../media/image70.jpeg"/><Relationship Id="rId21" Type="http://schemas.openxmlformats.org/officeDocument/2006/relationships/image" Target="../media/image71.png"/><Relationship Id="rId22" Type="http://schemas.openxmlformats.org/officeDocument/2006/relationships/image" Target="../media/image72.jpeg"/><Relationship Id="rId23" Type="http://schemas.openxmlformats.org/officeDocument/2006/relationships/image" Target="../media/image73.png"/><Relationship Id="rId24" Type="http://schemas.openxmlformats.org/officeDocument/2006/relationships/image" Target="../media/image74.png"/><Relationship Id="rId25" Type="http://schemas.openxmlformats.org/officeDocument/2006/relationships/image" Target="../media/image75.jpeg"/><Relationship Id="rId26" Type="http://schemas.openxmlformats.org/officeDocument/2006/relationships/image" Target="../media/image76.jpeg"/><Relationship Id="rId27" Type="http://schemas.openxmlformats.org/officeDocument/2006/relationships/image" Target="../media/image77.jpeg"/><Relationship Id="rId28" Type="http://schemas.openxmlformats.org/officeDocument/2006/relationships/image" Target="../media/image78.png"/><Relationship Id="rId29" Type="http://schemas.openxmlformats.org/officeDocument/2006/relationships/image" Target="../media/image79.jpe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2.jpeg"/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5" Type="http://schemas.openxmlformats.org/officeDocument/2006/relationships/image" Target="../media/image55.png"/><Relationship Id="rId30" Type="http://schemas.openxmlformats.org/officeDocument/2006/relationships/image" Target="../media/image80.jpeg"/><Relationship Id="rId31" Type="http://schemas.openxmlformats.org/officeDocument/2006/relationships/image" Target="../media/image34.emf"/><Relationship Id="rId32" Type="http://schemas.openxmlformats.org/officeDocument/2006/relationships/image" Target="../media/image81.png"/><Relationship Id="rId9" Type="http://schemas.openxmlformats.org/officeDocument/2006/relationships/image" Target="../media/image59.png"/><Relationship Id="rId6" Type="http://schemas.openxmlformats.org/officeDocument/2006/relationships/image" Target="../media/image56.png"/><Relationship Id="rId7" Type="http://schemas.openxmlformats.org/officeDocument/2006/relationships/image" Target="../media/image57.png"/><Relationship Id="rId8" Type="http://schemas.openxmlformats.org/officeDocument/2006/relationships/image" Target="../media/image58.png"/><Relationship Id="rId33" Type="http://schemas.openxmlformats.org/officeDocument/2006/relationships/image" Target="../media/image82.png"/><Relationship Id="rId34" Type="http://schemas.openxmlformats.org/officeDocument/2006/relationships/image" Target="../media/image83.png"/><Relationship Id="rId35" Type="http://schemas.openxmlformats.org/officeDocument/2006/relationships/image" Target="../media/image84.jpeg"/><Relationship Id="rId36" Type="http://schemas.openxmlformats.org/officeDocument/2006/relationships/image" Target="../media/image85.jpeg"/><Relationship Id="rId10" Type="http://schemas.openxmlformats.org/officeDocument/2006/relationships/image" Target="../media/image60.png"/><Relationship Id="rId11" Type="http://schemas.openxmlformats.org/officeDocument/2006/relationships/image" Target="../media/image61.png"/><Relationship Id="rId12" Type="http://schemas.openxmlformats.org/officeDocument/2006/relationships/image" Target="../media/image62.png"/><Relationship Id="rId13" Type="http://schemas.openxmlformats.org/officeDocument/2006/relationships/image" Target="../media/image63.png"/><Relationship Id="rId14" Type="http://schemas.openxmlformats.org/officeDocument/2006/relationships/image" Target="../media/image64.jpeg"/><Relationship Id="rId15" Type="http://schemas.openxmlformats.org/officeDocument/2006/relationships/image" Target="../media/image65.png"/><Relationship Id="rId16" Type="http://schemas.openxmlformats.org/officeDocument/2006/relationships/image" Target="../media/image66.png"/><Relationship Id="rId17" Type="http://schemas.openxmlformats.org/officeDocument/2006/relationships/image" Target="../media/image67.png"/><Relationship Id="rId18" Type="http://schemas.openxmlformats.org/officeDocument/2006/relationships/image" Target="../media/image68.png"/><Relationship Id="rId19" Type="http://schemas.openxmlformats.org/officeDocument/2006/relationships/image" Target="../media/image69.png"/><Relationship Id="rId37" Type="http://schemas.openxmlformats.org/officeDocument/2006/relationships/image" Target="../media/image86.png"/><Relationship Id="rId38" Type="http://schemas.openxmlformats.org/officeDocument/2006/relationships/image" Target="../media/image87.png"/><Relationship Id="rId39" Type="http://schemas.openxmlformats.org/officeDocument/2006/relationships/image" Target="../media/image88.png"/><Relationship Id="rId40" Type="http://schemas.openxmlformats.org/officeDocument/2006/relationships/image" Target="../media/image89.png"/><Relationship Id="rId41" Type="http://schemas.openxmlformats.org/officeDocument/2006/relationships/image" Target="../media/image9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microsoft.com/office/2007/relationships/hdphoto" Target="../media/hdphoto1.wdp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4" Type="http://schemas.openxmlformats.org/officeDocument/2006/relationships/image" Target="../media/image92.jpeg"/><Relationship Id="rId5" Type="http://schemas.openxmlformats.org/officeDocument/2006/relationships/image" Target="../media/image93.jpeg"/><Relationship Id="rId6" Type="http://schemas.openxmlformats.org/officeDocument/2006/relationships/image" Target="../media/image94.png"/><Relationship Id="rId7" Type="http://schemas.openxmlformats.org/officeDocument/2006/relationships/image" Target="../media/image95.png"/><Relationship Id="rId8" Type="http://schemas.openxmlformats.org/officeDocument/2006/relationships/image" Target="../media/image9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3.jpg"/><Relationship Id="rId12" Type="http://schemas.openxmlformats.org/officeDocument/2006/relationships/image" Target="../media/image24.gif"/><Relationship Id="rId13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png"/><Relationship Id="rId4" Type="http://schemas.openxmlformats.org/officeDocument/2006/relationships/hyperlink" Target="http://www.bsc.es/caliope" TargetMode="External"/><Relationship Id="rId5" Type="http://schemas.openxmlformats.org/officeDocument/2006/relationships/hyperlink" Target="https://play.google.com/store/apps/details?id=es.bsc.earthscience.caliope" TargetMode="External"/><Relationship Id="rId6" Type="http://schemas.openxmlformats.org/officeDocument/2006/relationships/image" Target="../media/image19.png"/><Relationship Id="rId7" Type="http://schemas.openxmlformats.org/officeDocument/2006/relationships/hyperlink" Target="https://itunes.apple.com/za/app/caliope/id734538360?mt=8" TargetMode="External"/><Relationship Id="rId8" Type="http://schemas.openxmlformats.org/officeDocument/2006/relationships/image" Target="../media/image20.png"/><Relationship Id="rId9" Type="http://schemas.openxmlformats.org/officeDocument/2006/relationships/image" Target="../media/image21.gif"/><Relationship Id="rId10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6" Type="http://schemas.openxmlformats.org/officeDocument/2006/relationships/hyperlink" Target="http://sds-was.aemet.es/" TargetMode="Externa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Shape 1"/>
          <p:cNvSpPr txBox="1">
            <a:spLocks noChangeArrowheads="1"/>
          </p:cNvSpPr>
          <p:nvPr/>
        </p:nvSpPr>
        <p:spPr bwMode="auto">
          <a:xfrm>
            <a:off x="6548438" y="196850"/>
            <a:ext cx="24479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r>
              <a:rPr lang="en-US" altLang="es-ES" sz="1400" dirty="0">
                <a:solidFill>
                  <a:srgbClr val="FFFFFF"/>
                </a:solidFill>
                <a:latin typeface="Calibri" pitchFamily="34" charset="0"/>
              </a:rPr>
              <a:t>Barcelona, </a:t>
            </a:r>
            <a:r>
              <a:rPr lang="en-US" altLang="es-ES" sz="1400" dirty="0" smtClean="0">
                <a:solidFill>
                  <a:srgbClr val="FFFFFF"/>
                </a:solidFill>
                <a:latin typeface="Calibri" pitchFamily="34" charset="0"/>
              </a:rPr>
              <a:t>17  A  </a:t>
            </a:r>
            <a:r>
              <a:rPr lang="en-US" altLang="es-ES" sz="1400" dirty="0">
                <a:solidFill>
                  <a:srgbClr val="FFFFFF"/>
                </a:solidFill>
                <a:latin typeface="Calibri" pitchFamily="34" charset="0"/>
              </a:rPr>
              <a:t>2015</a:t>
            </a:r>
            <a:endParaRPr lang="en-US" altLang="es-ES" dirty="0">
              <a:latin typeface="Calibri" pitchFamily="34" charset="0"/>
            </a:endParaRPr>
          </a:p>
        </p:txBody>
      </p:sp>
      <p:sp>
        <p:nvSpPr>
          <p:cNvPr id="10243" name="TextShape 2"/>
          <p:cNvSpPr txBox="1">
            <a:spLocks noChangeArrowheads="1"/>
          </p:cNvSpPr>
          <p:nvPr/>
        </p:nvSpPr>
        <p:spPr bwMode="auto">
          <a:xfrm>
            <a:off x="685800" y="2465388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s-ES" altLang="es-ES" sz="3200" b="1" dirty="0">
                <a:solidFill>
                  <a:srgbClr val="FFFFFF"/>
                </a:solidFill>
              </a:rPr>
              <a:t>EARTH </a:t>
            </a:r>
            <a:r>
              <a:rPr lang="es-ES" altLang="es-ES" sz="3200" b="1" dirty="0" smtClean="0">
                <a:solidFill>
                  <a:srgbClr val="FFFFFF"/>
                </a:solidFill>
              </a:rPr>
              <a:t>SCIENCE </a:t>
            </a:r>
            <a:r>
              <a:rPr lang="es-ES" altLang="es-ES" sz="3200" b="1" dirty="0">
                <a:solidFill>
                  <a:srgbClr val="FFFFFF"/>
                </a:solidFill>
              </a:rPr>
              <a:t>SERVICES </a:t>
            </a:r>
          </a:p>
        </p:txBody>
      </p:sp>
      <p:sp>
        <p:nvSpPr>
          <p:cNvPr id="10244" name="TextShape 3"/>
          <p:cNvSpPr txBox="1">
            <a:spLocks noChangeAspect="1" noChangeArrowheads="1"/>
          </p:cNvSpPr>
          <p:nvPr/>
        </p:nvSpPr>
        <p:spPr bwMode="auto">
          <a:xfrm>
            <a:off x="1135063" y="4002088"/>
            <a:ext cx="6873875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s-ES" altLang="es-ES" sz="2400" dirty="0" err="1" smtClean="0">
                <a:solidFill>
                  <a:srgbClr val="FFFFFF"/>
                </a:solidFill>
              </a:rPr>
              <a:t>Main</a:t>
            </a:r>
            <a:r>
              <a:rPr lang="es-ES" altLang="es-ES" sz="2400" dirty="0" smtClean="0">
                <a:solidFill>
                  <a:srgbClr val="FFFFFF"/>
                </a:solidFill>
              </a:rPr>
              <a:t> </a:t>
            </a:r>
            <a:r>
              <a:rPr lang="es-ES" altLang="es-ES" sz="2400" dirty="0" err="1">
                <a:solidFill>
                  <a:srgbClr val="FFFFFF"/>
                </a:solidFill>
              </a:rPr>
              <a:t>r</a:t>
            </a:r>
            <a:r>
              <a:rPr lang="es-ES" altLang="es-ES" sz="2400" dirty="0" err="1" smtClean="0">
                <a:solidFill>
                  <a:srgbClr val="FFFFFF"/>
                </a:solidFill>
              </a:rPr>
              <a:t>esearch</a:t>
            </a:r>
            <a:r>
              <a:rPr lang="es-ES" altLang="es-ES" sz="2400" dirty="0" smtClean="0">
                <a:solidFill>
                  <a:srgbClr val="FFFFFF"/>
                </a:solidFill>
              </a:rPr>
              <a:t> </a:t>
            </a:r>
            <a:r>
              <a:rPr lang="es-ES" altLang="es-ES" sz="2400" dirty="0" err="1" smtClean="0">
                <a:solidFill>
                  <a:srgbClr val="FFFFFF"/>
                </a:solidFill>
              </a:rPr>
              <a:t>lines</a:t>
            </a:r>
            <a:endParaRPr lang="en-US" altLang="es-ES" dirty="0">
              <a:latin typeface="Calibri" pitchFamily="34" charset="0"/>
            </a:endParaRPr>
          </a:p>
        </p:txBody>
      </p:sp>
      <p:sp>
        <p:nvSpPr>
          <p:cNvPr id="10245" name="TextShape 4"/>
          <p:cNvSpPr txBox="1">
            <a:spLocks noChangeArrowheads="1"/>
          </p:cNvSpPr>
          <p:nvPr/>
        </p:nvSpPr>
        <p:spPr bwMode="auto">
          <a:xfrm>
            <a:off x="1350963" y="5170488"/>
            <a:ext cx="6480175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s-ES" altLang="es-ES" dirty="0" smtClean="0">
                <a:solidFill>
                  <a:srgbClr val="FFFFFF"/>
                </a:solidFill>
              </a:rPr>
              <a:t>Albert </a:t>
            </a:r>
            <a:r>
              <a:rPr lang="es-ES" altLang="es-ES" dirty="0" err="1" smtClean="0">
                <a:solidFill>
                  <a:srgbClr val="FFFFFF"/>
                </a:solidFill>
              </a:rPr>
              <a:t>Soret</a:t>
            </a:r>
            <a:r>
              <a:rPr lang="es-ES" altLang="es-ES" dirty="0">
                <a:solidFill>
                  <a:srgbClr val="FFFFFF"/>
                </a:solidFill>
              </a:rPr>
              <a:t> </a:t>
            </a:r>
            <a:r>
              <a:rPr lang="es-ES" altLang="es-ES" dirty="0" smtClean="0">
                <a:solidFill>
                  <a:srgbClr val="FFFFFF"/>
                </a:solidFill>
              </a:rPr>
              <a:t>and </a:t>
            </a:r>
            <a:r>
              <a:rPr lang="es-ES" altLang="es-ES" dirty="0" smtClean="0">
                <a:solidFill>
                  <a:srgbClr val="FFFFFF"/>
                </a:solidFill>
              </a:rPr>
              <a:t>Nube </a:t>
            </a:r>
            <a:r>
              <a:rPr lang="es-ES" altLang="es-ES" dirty="0" smtClean="0">
                <a:solidFill>
                  <a:srgbClr val="FFFFFF"/>
                </a:solidFill>
              </a:rPr>
              <a:t>González </a:t>
            </a:r>
            <a:r>
              <a:rPr lang="es-ES" altLang="es-ES" dirty="0" err="1" smtClean="0">
                <a:solidFill>
                  <a:srgbClr val="FFFFFF"/>
                </a:solidFill>
              </a:rPr>
              <a:t>Reviriego</a:t>
            </a:r>
            <a:endParaRPr lang="es-ES" altLang="es-ES" dirty="0">
              <a:solidFill>
                <a:srgbClr val="FFFFFF"/>
              </a:solidFill>
            </a:endParaRPr>
          </a:p>
          <a:p>
            <a:pPr algn="ctr" eaLnBrk="1" hangingPunct="1"/>
            <a:r>
              <a:rPr lang="es-ES" altLang="es-ES" i="1" dirty="0" err="1">
                <a:solidFill>
                  <a:srgbClr val="FFFFFF"/>
                </a:solidFill>
                <a:latin typeface="Calibri" pitchFamily="34" charset="0"/>
              </a:rPr>
              <a:t>Services</a:t>
            </a:r>
            <a:r>
              <a:rPr lang="es-ES" altLang="es-ES" i="1" dirty="0">
                <a:solidFill>
                  <a:srgbClr val="FFFFFF"/>
                </a:solidFill>
                <a:latin typeface="Calibri" pitchFamily="34" charset="0"/>
              </a:rPr>
              <a:t> – </a:t>
            </a:r>
            <a:r>
              <a:rPr lang="es-ES" altLang="es-ES" i="1" dirty="0" err="1">
                <a:solidFill>
                  <a:srgbClr val="FFFFFF"/>
                </a:solidFill>
                <a:latin typeface="Calibri" pitchFamily="34" charset="0"/>
              </a:rPr>
              <a:t>Earth</a:t>
            </a:r>
            <a:r>
              <a:rPr lang="es-ES" altLang="es-ES" i="1" dirty="0">
                <a:solidFill>
                  <a:srgbClr val="FFFFFF"/>
                </a:solidFill>
                <a:latin typeface="Calibri" pitchFamily="34" charset="0"/>
              </a:rPr>
              <a:t> </a:t>
            </a:r>
            <a:r>
              <a:rPr lang="es-ES" altLang="es-ES" i="1" dirty="0" err="1">
                <a:solidFill>
                  <a:srgbClr val="FFFFFF"/>
                </a:solidFill>
                <a:latin typeface="Calibri" pitchFamily="34" charset="0"/>
              </a:rPr>
              <a:t>Science</a:t>
            </a:r>
            <a:r>
              <a:rPr lang="es-ES" altLang="es-ES" i="1" dirty="0">
                <a:solidFill>
                  <a:srgbClr val="FFFFFF"/>
                </a:solidFill>
                <a:latin typeface="Calibri" pitchFamily="34" charset="0"/>
              </a:rPr>
              <a:t> </a:t>
            </a:r>
            <a:r>
              <a:rPr lang="es-ES" altLang="es-ES" i="1" dirty="0" err="1">
                <a:solidFill>
                  <a:srgbClr val="FFFFFF"/>
                </a:solidFill>
                <a:latin typeface="Calibri" pitchFamily="34" charset="0"/>
              </a:rPr>
              <a:t>Department</a:t>
            </a:r>
            <a:endParaRPr lang="en-US" altLang="es-ES" i="1" dirty="0">
              <a:latin typeface="Calibri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alphaModFix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1296" y1="51302" x2="31296" y2="51302"/>
                        <a14:foregroundMark x1="18889" y1="46875" x2="18889" y2="46875"/>
                        <a14:foregroundMark x1="73333" y1="26302" x2="73333" y2="26302"/>
                        <a14:foregroundMark x1="83704" y1="34635" x2="83704" y2="34635"/>
                        <a14:foregroundMark x1="82778" y1="43750" x2="82778" y2="43750"/>
                        <a14:foregroundMark x1="43148" y1="23698" x2="43148" y2="23698"/>
                        <a14:foregroundMark x1="22778" y1="23177" x2="22778" y2="23177"/>
                        <a14:foregroundMark x1="18889" y1="24479" x2="18889" y2="24479"/>
                        <a14:foregroundMark x1="67037" y1="68750" x2="67037" y2="68750"/>
                        <a14:foregroundMark x1="64259" y1="63281" x2="64259" y2="63281"/>
                        <a14:foregroundMark x1="71667" y1="66146" x2="71667" y2="66146"/>
                        <a14:foregroundMark x1="69444" y1="65885" x2="69444" y2="65885"/>
                        <a14:foregroundMark x1="70741" y1="70052" x2="70741" y2="70052"/>
                        <a14:foregroundMark x1="72037" y1="73177" x2="72037" y2="73177"/>
                        <a14:foregroundMark x1="71111" y1="63802" x2="71111" y2="63802"/>
                        <a14:foregroundMark x1="67037" y1="63281" x2="67037" y2="63281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893197" y="6102250"/>
            <a:ext cx="1357606" cy="8905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95536" y="3666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Mineral dust forecasts assessment.</a:t>
            </a:r>
            <a:br>
              <a:rPr lang="en-US" dirty="0" smtClean="0"/>
            </a:br>
            <a:r>
              <a:rPr lang="en-US" dirty="0" smtClean="0"/>
              <a:t>Solar energy management</a:t>
            </a:r>
            <a:endParaRPr lang="en-US" dirty="0"/>
          </a:p>
        </p:txBody>
      </p:sp>
      <p:sp>
        <p:nvSpPr>
          <p:cNvPr id="27" name="14 Rectángulo"/>
          <p:cNvSpPr/>
          <p:nvPr/>
        </p:nvSpPr>
        <p:spPr>
          <a:xfrm>
            <a:off x="107950" y="846138"/>
            <a:ext cx="8939213" cy="4619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endParaRPr lang="en-US" sz="2400" dirty="0">
              <a:solidFill>
                <a:schemeClr val="tx1"/>
              </a:solidFill>
              <a:latin typeface="Calibri" pitchFamily="34" charset="0"/>
              <a:ea typeface="ＭＳ Ｐゴシック" pitchFamily="34" charset="-128"/>
              <a:cs typeface="ＭＳ Ｐゴシック" charset="0"/>
            </a:endParaRPr>
          </a:p>
        </p:txBody>
      </p:sp>
      <p:pic>
        <p:nvPicPr>
          <p:cNvPr id="8" name="Imagen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30"/>
          <a:stretch>
            <a:fillRect/>
          </a:stretch>
        </p:blipFill>
        <p:spPr bwMode="auto">
          <a:xfrm>
            <a:off x="65713" y="2616049"/>
            <a:ext cx="2087562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n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507"/>
          <a:stretch>
            <a:fillRect/>
          </a:stretch>
        </p:blipFill>
        <p:spPr bwMode="auto">
          <a:xfrm>
            <a:off x="65713" y="1098399"/>
            <a:ext cx="2092325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n 4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5" t="34212" b="10938"/>
          <a:stretch>
            <a:fillRect/>
          </a:stretch>
        </p:blipFill>
        <p:spPr bwMode="auto">
          <a:xfrm>
            <a:off x="5364088" y="4860613"/>
            <a:ext cx="3779912" cy="1617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uadroTexto 30"/>
          <p:cNvSpPr txBox="1"/>
          <p:nvPr/>
        </p:nvSpPr>
        <p:spPr>
          <a:xfrm>
            <a:off x="-3656" y="4741963"/>
            <a:ext cx="5864226" cy="563562"/>
          </a:xfrm>
          <a:prstGeom prst="rect">
            <a:avLst/>
          </a:prstGeom>
          <a:noFill/>
        </p:spPr>
        <p:txBody>
          <a:bodyPr lIns="100783" tIns="50392" rIns="100783" bIns="50392">
            <a:spAutoFit/>
          </a:bodyPr>
          <a:lstStyle/>
          <a:p>
            <a:pPr algn="just" defTabSz="1007838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charset="0"/>
              <a:buNone/>
              <a:defRPr/>
            </a:pPr>
            <a:r>
              <a:rPr lang="en-US" dirty="0">
                <a:solidFill>
                  <a:srgbClr val="0058A9"/>
                </a:solidFill>
                <a:latin typeface="Arial"/>
                <a:ea typeface="+mn-ea"/>
              </a:rPr>
              <a:t>Services: Solar energy management</a:t>
            </a:r>
          </a:p>
        </p:txBody>
      </p:sp>
      <p:sp>
        <p:nvSpPr>
          <p:cNvPr id="12" name="Rectángulo 11"/>
          <p:cNvSpPr/>
          <p:nvPr/>
        </p:nvSpPr>
        <p:spPr>
          <a:xfrm>
            <a:off x="-252536" y="5124479"/>
            <a:ext cx="5519043" cy="1409819"/>
          </a:xfrm>
          <a:prstGeom prst="rect">
            <a:avLst/>
          </a:prstGeom>
        </p:spPr>
        <p:txBody>
          <a:bodyPr wrap="square" lIns="100783" tIns="50392" rIns="100783" bIns="50392">
            <a:spAutoFit/>
          </a:bodyPr>
          <a:lstStyle/>
          <a:p>
            <a:pPr marL="314949" indent="-75390" algn="just" defTabSz="1007838" fontAlgn="auto" hangingPunct="1">
              <a:lnSpc>
                <a:spcPct val="100000"/>
              </a:lnSpc>
              <a:spcBef>
                <a:spcPts val="55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0058A9"/>
                </a:solidFill>
                <a:latin typeface="Calibri" panose="020F0502020204030204"/>
                <a:ea typeface="+mn-ea"/>
              </a:rPr>
              <a:t>Forecasts system to prevent energy loss and improve the management of solar power plants</a:t>
            </a:r>
          </a:p>
          <a:p>
            <a:pPr marL="314949" indent="-75390" algn="just" defTabSz="1007838" fontAlgn="auto" hangingPunct="1">
              <a:lnSpc>
                <a:spcPct val="100000"/>
              </a:lnSpc>
              <a:spcBef>
                <a:spcPts val="55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0058A9"/>
                </a:solidFill>
                <a:latin typeface="Calibri" panose="020F0502020204030204"/>
                <a:ea typeface="+mn-ea"/>
              </a:rPr>
              <a:t>Geographical information to decide the location of future solar power plants</a:t>
            </a:r>
          </a:p>
        </p:txBody>
      </p:sp>
      <p:sp>
        <p:nvSpPr>
          <p:cNvPr id="14" name="Rectángulo 13"/>
          <p:cNvSpPr/>
          <p:nvPr/>
        </p:nvSpPr>
        <p:spPr>
          <a:xfrm>
            <a:off x="2798003" y="1141262"/>
            <a:ext cx="2062163" cy="711200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 lIns="100783" tIns="50392" rIns="100783" bIns="50392">
            <a:spAutoFit/>
          </a:bodyPr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charset="0"/>
              <a:buNone/>
              <a:defRPr/>
            </a:pPr>
            <a:r>
              <a:rPr lang="en-US" sz="2000" kern="1100" spc="-11" dirty="0">
                <a:solidFill>
                  <a:srgbClr val="0058A9"/>
                </a:solidFill>
                <a:latin typeface="Arial"/>
                <a:ea typeface="+mn-ea"/>
              </a:rPr>
              <a:t>Forecast and diagnostic mode</a:t>
            </a:r>
            <a:endParaRPr lang="es-ES" sz="2000" dirty="0">
              <a:solidFill>
                <a:srgbClr val="0058A9"/>
              </a:solidFill>
              <a:latin typeface="Arial"/>
              <a:ea typeface="+mn-ea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2798003" y="2063599"/>
            <a:ext cx="2062163" cy="712788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 lIns="100783" tIns="50392" rIns="100783" bIns="50392">
            <a:spAutoFit/>
          </a:bodyPr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charset="0"/>
              <a:buNone/>
              <a:defRPr/>
            </a:pPr>
            <a:r>
              <a:rPr lang="en-US" sz="2000" kern="1100" spc="-11" dirty="0">
                <a:solidFill>
                  <a:srgbClr val="0058A9"/>
                </a:solidFill>
                <a:latin typeface="Arial"/>
                <a:ea typeface="+mn-ea"/>
              </a:rPr>
              <a:t>Regional and global scales</a:t>
            </a:r>
            <a:endParaRPr lang="es-ES" sz="2000" dirty="0">
              <a:solidFill>
                <a:srgbClr val="0058A9"/>
              </a:solidFill>
              <a:latin typeface="Arial"/>
              <a:ea typeface="+mn-ea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2791653" y="2987524"/>
            <a:ext cx="2060575" cy="1323975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 lIns="100783" tIns="50392" rIns="100783" bIns="50392">
            <a:spAutoFit/>
          </a:bodyPr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charset="0"/>
              <a:buNone/>
              <a:defRPr/>
            </a:pPr>
            <a:r>
              <a:rPr lang="en-US" sz="2000" kern="1100" spc="-11" dirty="0">
                <a:solidFill>
                  <a:srgbClr val="0058A9"/>
                </a:solidFill>
                <a:latin typeface="Arial"/>
                <a:ea typeface="+mn-ea"/>
              </a:rPr>
              <a:t>On-line feedbacks: Dust-radiation interaction </a:t>
            </a:r>
          </a:p>
        </p:txBody>
      </p:sp>
      <p:cxnSp>
        <p:nvCxnSpPr>
          <p:cNvPr id="17" name="Conector recto de flecha 16"/>
          <p:cNvCxnSpPr>
            <a:stCxn id="15" idx="1"/>
          </p:cNvCxnSpPr>
          <p:nvPr/>
        </p:nvCxnSpPr>
        <p:spPr>
          <a:xfrm flipH="1">
            <a:off x="2153275" y="2419993"/>
            <a:ext cx="644728" cy="188913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Imagen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663" y="1172213"/>
            <a:ext cx="3462337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Conector recto de flecha 18"/>
          <p:cNvCxnSpPr>
            <a:stCxn id="16" idx="3"/>
          </p:cNvCxnSpPr>
          <p:nvPr/>
        </p:nvCxnSpPr>
        <p:spPr>
          <a:xfrm flipV="1">
            <a:off x="4852228" y="2631924"/>
            <a:ext cx="782638" cy="1017588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15569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Regional climate modeling</a:t>
            </a:r>
            <a:endParaRPr lang="en-US" dirty="0"/>
          </a:p>
        </p:txBody>
      </p:sp>
      <p:sp>
        <p:nvSpPr>
          <p:cNvPr id="26627" name="CuadroTexto 30"/>
          <p:cNvSpPr txBox="1">
            <a:spLocks noChangeArrowheads="1"/>
          </p:cNvSpPr>
          <p:nvPr/>
        </p:nvSpPr>
        <p:spPr bwMode="auto">
          <a:xfrm>
            <a:off x="0" y="798513"/>
            <a:ext cx="91186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en-US" altLang="es-ES" sz="2000" dirty="0"/>
              <a:t>Dynamical downscaling of climatic temperature and precipitation trends</a:t>
            </a:r>
            <a:endParaRPr lang="en-GB" altLang="es-ES" sz="2000" dirty="0"/>
          </a:p>
        </p:txBody>
      </p:sp>
      <p:sp>
        <p:nvSpPr>
          <p:cNvPr id="26628" name="Rectángulo 33"/>
          <p:cNvSpPr>
            <a:spLocks noChangeArrowheads="1"/>
          </p:cNvSpPr>
          <p:nvPr/>
        </p:nvSpPr>
        <p:spPr bwMode="auto">
          <a:xfrm>
            <a:off x="0" y="1290638"/>
            <a:ext cx="92233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2000" dirty="0"/>
              <a:t>This work aims to provide an assessment of temperature and precipitation projections for mid-21st century in the North Western Mediterranean Basin (NWMB) at high resolution.</a:t>
            </a:r>
            <a:endParaRPr lang="en-GB" altLang="es-ES" sz="2000" dirty="0"/>
          </a:p>
        </p:txBody>
      </p:sp>
      <p:sp>
        <p:nvSpPr>
          <p:cNvPr id="35" name="Rectángulo 34"/>
          <p:cNvSpPr/>
          <p:nvPr/>
        </p:nvSpPr>
        <p:spPr>
          <a:xfrm>
            <a:off x="4407238" y="6604000"/>
            <a:ext cx="3240088" cy="4159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GB" sz="1050" dirty="0">
                <a:solidFill>
                  <a:schemeClr val="accent6">
                    <a:lumMod val="50000"/>
                  </a:schemeClr>
                </a:solidFill>
              </a:rPr>
              <a:t>This project has been conducted in collaboration with </a:t>
            </a:r>
            <a:r>
              <a:rPr lang="en-GB" sz="1050" dirty="0" err="1">
                <a:solidFill>
                  <a:schemeClr val="accent6">
                    <a:lumMod val="50000"/>
                  </a:schemeClr>
                </a:solidFill>
              </a:rPr>
              <a:t>Servei</a:t>
            </a:r>
            <a:r>
              <a:rPr lang="en-GB" sz="105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GB" sz="1050" dirty="0" err="1">
                <a:solidFill>
                  <a:schemeClr val="accent6">
                    <a:lumMod val="50000"/>
                  </a:schemeClr>
                </a:solidFill>
              </a:rPr>
              <a:t>Meteorològic</a:t>
            </a:r>
            <a:r>
              <a:rPr lang="en-GB" sz="1050" dirty="0">
                <a:solidFill>
                  <a:schemeClr val="accent6">
                    <a:lumMod val="50000"/>
                  </a:schemeClr>
                </a:solidFill>
              </a:rPr>
              <a:t> de </a:t>
            </a:r>
            <a:r>
              <a:rPr lang="en-GB" sz="1050" dirty="0" err="1">
                <a:solidFill>
                  <a:schemeClr val="accent6">
                    <a:lumMod val="50000"/>
                  </a:schemeClr>
                </a:solidFill>
              </a:rPr>
              <a:t>Catalunya</a:t>
            </a:r>
            <a:r>
              <a:rPr lang="en-GB" sz="1050" dirty="0">
                <a:solidFill>
                  <a:schemeClr val="accent6">
                    <a:lumMod val="50000"/>
                  </a:schemeClr>
                </a:solidFill>
              </a:rPr>
              <a:t>:</a:t>
            </a:r>
          </a:p>
        </p:txBody>
      </p:sp>
      <p:pic>
        <p:nvPicPr>
          <p:cNvPr id="26630" name="Imagen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543" y="2241601"/>
            <a:ext cx="7126288" cy="430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Imagen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1" r="15964" b="39444"/>
          <a:stretch>
            <a:fillRect/>
          </a:stretch>
        </p:blipFill>
        <p:spPr bwMode="auto">
          <a:xfrm>
            <a:off x="7470963" y="6316964"/>
            <a:ext cx="882650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05652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>
            <a:spLocks noGrp="1"/>
          </p:cNvSpPr>
          <p:nvPr>
            <p:ph type="title"/>
          </p:nvPr>
        </p:nvSpPr>
        <p:spPr>
          <a:xfrm>
            <a:off x="396875" y="144461"/>
            <a:ext cx="6191250" cy="6969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accent1"/>
              </a:buClr>
              <a:buSzPct val="25000"/>
              <a:buFont typeface="Arial"/>
              <a:buNone/>
            </a:pPr>
            <a:r>
              <a:rPr lang="en-US" dirty="0" smtClean="0"/>
              <a:t>Climate projections for Wine</a:t>
            </a:r>
            <a:r>
              <a:rPr lang="en-US" sz="2800" dirty="0" smtClean="0">
                <a:solidFill>
                  <a:schemeClr val="accent1"/>
                </a:solidFill>
              </a:rPr>
              <a:t> Industry</a:t>
            </a:r>
            <a:endParaRPr lang="en-US" sz="2800" dirty="0">
              <a:solidFill>
                <a:schemeClr val="accent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chemeClr val="accent1"/>
              </a:solidFill>
            </a:endParaRPr>
          </a:p>
        </p:txBody>
      </p:sp>
      <p:sp>
        <p:nvSpPr>
          <p:cNvPr id="48" name="Shape 48"/>
          <p:cNvSpPr txBox="1">
            <a:spLocks noGrp="1"/>
          </p:cNvSpPr>
          <p:nvPr>
            <p:ph type="body" idx="4294967295"/>
          </p:nvPr>
        </p:nvSpPr>
        <p:spPr>
          <a:xfrm>
            <a:off x="323528" y="1061690"/>
            <a:ext cx="8640960" cy="115212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dirty="0">
                <a:solidFill>
                  <a:srgbClr val="073763"/>
                </a:solidFill>
              </a:rPr>
              <a:t>Climate change estimated </a:t>
            </a:r>
            <a:r>
              <a:rPr lang="en-US" sz="2100" b="1" dirty="0" smtClean="0">
                <a:solidFill>
                  <a:srgbClr val="073763"/>
                </a:solidFill>
              </a:rPr>
              <a:t>for the Wine </a:t>
            </a:r>
            <a:r>
              <a:rPr lang="en-US" sz="2100" b="1" dirty="0">
                <a:solidFill>
                  <a:srgbClr val="073763"/>
                </a:solidFill>
              </a:rPr>
              <a:t>S</a:t>
            </a:r>
            <a:r>
              <a:rPr lang="en-US" sz="2100" b="1" dirty="0" smtClean="0">
                <a:solidFill>
                  <a:srgbClr val="073763"/>
                </a:solidFill>
              </a:rPr>
              <a:t>ector with CMIP5 models. 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dirty="0" smtClean="0">
                <a:solidFill>
                  <a:srgbClr val="073763"/>
                </a:solidFill>
              </a:rPr>
              <a:t>(</a:t>
            </a:r>
            <a:r>
              <a:rPr lang="en-US" sz="2100" b="1" dirty="0">
                <a:solidFill>
                  <a:srgbClr val="073763"/>
                </a:solidFill>
              </a:rPr>
              <a:t>2081-2100 </a:t>
            </a:r>
            <a:r>
              <a:rPr lang="en-US" sz="2100" b="1" dirty="0" smtClean="0">
                <a:solidFill>
                  <a:srgbClr val="073763"/>
                </a:solidFill>
              </a:rPr>
              <a:t>minus </a:t>
            </a:r>
            <a:r>
              <a:rPr lang="en-US" sz="2100" b="1" dirty="0">
                <a:solidFill>
                  <a:srgbClr val="073763"/>
                </a:solidFill>
              </a:rPr>
              <a:t>1986-2005)</a:t>
            </a:r>
          </a:p>
          <a:p>
            <a: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1" dirty="0">
              <a:solidFill>
                <a:srgbClr val="073763"/>
              </a:solidFill>
            </a:endParaRPr>
          </a:p>
        </p:txBody>
      </p:sp>
      <p:sp>
        <p:nvSpPr>
          <p:cNvPr id="49" name="Shape 49"/>
          <p:cNvSpPr txBox="1">
            <a:spLocks noGrp="1"/>
          </p:cNvSpPr>
          <p:nvPr>
            <p:ph type="body" idx="4294967295"/>
          </p:nvPr>
        </p:nvSpPr>
        <p:spPr>
          <a:xfrm>
            <a:off x="5796136" y="3221930"/>
            <a:ext cx="2304256" cy="374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i="1" dirty="0">
                <a:solidFill>
                  <a:srgbClr val="073763"/>
                </a:solidFill>
              </a:rPr>
              <a:t>IPCC, 5th Assessment report, 2013</a:t>
            </a:r>
          </a:p>
        </p:txBody>
      </p:sp>
      <p:pic>
        <p:nvPicPr>
          <p:cNvPr id="50" name="Shape 50"/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 l="26239" t="25905" r="18785" b="46241"/>
          <a:stretch/>
        </p:blipFill>
        <p:spPr>
          <a:xfrm>
            <a:off x="395541" y="2357603"/>
            <a:ext cx="5458503" cy="1728423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Shape 52"/>
          <p:cNvSpPr txBox="1">
            <a:spLocks noGrp="1"/>
          </p:cNvSpPr>
          <p:nvPr>
            <p:ph type="body" idx="4294967295"/>
          </p:nvPr>
        </p:nvSpPr>
        <p:spPr>
          <a:xfrm>
            <a:off x="611560" y="2033762"/>
            <a:ext cx="2952328" cy="374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 smtClean="0">
                <a:solidFill>
                  <a:schemeClr val="dk1"/>
                </a:solidFill>
              </a:rPr>
              <a:t>Scenario RCP2.6</a:t>
            </a:r>
            <a:r>
              <a:rPr lang="en-US" sz="1600" b="1" dirty="0" smtClean="0">
                <a:solidFill>
                  <a:schemeClr val="dk1"/>
                </a:solidFill>
              </a:rPr>
              <a:t> (</a:t>
            </a:r>
            <a:r>
              <a:rPr lang="en-US" sz="1600" b="1" dirty="0">
                <a:solidFill>
                  <a:schemeClr val="dk1"/>
                </a:solidFill>
              </a:rPr>
              <a:t>2.6 W m</a:t>
            </a:r>
            <a:r>
              <a:rPr lang="en-US" sz="1600" b="1" baseline="30000" dirty="0">
                <a:solidFill>
                  <a:schemeClr val="dk1"/>
                </a:solidFill>
              </a:rPr>
              <a:t>-</a:t>
            </a:r>
            <a:r>
              <a:rPr lang="en-US" sz="1600" b="1" baseline="30000" dirty="0" smtClean="0">
                <a:solidFill>
                  <a:schemeClr val="dk1"/>
                </a:solidFill>
              </a:rPr>
              <a:t>2</a:t>
            </a:r>
            <a:r>
              <a:rPr lang="en-US" sz="1600" b="1" dirty="0" smtClean="0">
                <a:solidFill>
                  <a:schemeClr val="dk1"/>
                </a:solidFill>
              </a:rPr>
              <a:t>)                    </a:t>
            </a:r>
            <a:endParaRPr lang="en-US" sz="1600" b="1" dirty="0">
              <a:solidFill>
                <a:schemeClr val="dk1"/>
              </a:solidFill>
            </a:endParaRPr>
          </a:p>
        </p:txBody>
      </p:sp>
      <p:sp>
        <p:nvSpPr>
          <p:cNvPr id="53" name="Shape 53"/>
          <p:cNvSpPr txBox="1">
            <a:spLocks noGrp="1"/>
          </p:cNvSpPr>
          <p:nvPr>
            <p:ph type="body" idx="4294967295"/>
          </p:nvPr>
        </p:nvSpPr>
        <p:spPr>
          <a:xfrm>
            <a:off x="3203848" y="2033762"/>
            <a:ext cx="3168352" cy="374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 smtClean="0">
                <a:solidFill>
                  <a:schemeClr val="dk1"/>
                </a:solidFill>
              </a:rPr>
              <a:t>Scenario </a:t>
            </a:r>
            <a:r>
              <a:rPr lang="en-US" sz="1600" b="1" dirty="0" smtClean="0">
                <a:solidFill>
                  <a:schemeClr val="dk1"/>
                </a:solidFill>
              </a:rPr>
              <a:t>RCP8.5 (</a:t>
            </a:r>
            <a:r>
              <a:rPr lang="en-US" sz="1600" b="1" dirty="0">
                <a:solidFill>
                  <a:schemeClr val="dk1"/>
                </a:solidFill>
              </a:rPr>
              <a:t>8.5 W m</a:t>
            </a:r>
            <a:r>
              <a:rPr lang="en-US" sz="1600" b="1" baseline="30000" dirty="0">
                <a:solidFill>
                  <a:schemeClr val="dk1"/>
                </a:solidFill>
              </a:rPr>
              <a:t>-2</a:t>
            </a:r>
            <a:r>
              <a:rPr lang="en-US" sz="1600" b="1" dirty="0">
                <a:solidFill>
                  <a:schemeClr val="dk1"/>
                </a:solidFill>
              </a:rPr>
              <a:t>)</a:t>
            </a:r>
            <a:r>
              <a:rPr lang="en-US" sz="1600" dirty="0">
                <a:solidFill>
                  <a:schemeClr val="dk1"/>
                </a:solidFill>
              </a:rPr>
              <a:t>                 </a:t>
            </a:r>
          </a:p>
        </p:txBody>
      </p:sp>
      <p:sp>
        <p:nvSpPr>
          <p:cNvPr id="56" name="Shape 56"/>
          <p:cNvSpPr txBox="1"/>
          <p:nvPr/>
        </p:nvSpPr>
        <p:spPr>
          <a:xfrm>
            <a:off x="4449800" y="4494225"/>
            <a:ext cx="280500" cy="280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57" name="Shape 57"/>
          <p:cNvSpPr txBox="1"/>
          <p:nvPr/>
        </p:nvSpPr>
        <p:spPr>
          <a:xfrm>
            <a:off x="7663450" y="4494225"/>
            <a:ext cx="280500" cy="280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16" name="Shape 112"/>
          <p:cNvPicPr preferRelativeResize="0"/>
          <p:nvPr/>
        </p:nvPicPr>
        <p:blipFill rotWithShape="1">
          <a:blip r:embed="rId4">
            <a:alphaModFix/>
          </a:blip>
          <a:srcRect l="36338" t="33611" r="16650" b="23777"/>
          <a:stretch/>
        </p:blipFill>
        <p:spPr>
          <a:xfrm>
            <a:off x="251520" y="4962297"/>
            <a:ext cx="2926501" cy="163607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Shape 119"/>
          <p:cNvSpPr txBox="1">
            <a:spLocks noGrp="1"/>
          </p:cNvSpPr>
          <p:nvPr>
            <p:ph type="body" idx="4294967295"/>
          </p:nvPr>
        </p:nvSpPr>
        <p:spPr>
          <a:xfrm>
            <a:off x="491587" y="4576586"/>
            <a:ext cx="2573999" cy="362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smtClean="0">
                <a:solidFill>
                  <a:schemeClr val="dk1"/>
                </a:solidFill>
              </a:rPr>
              <a:t>Winkler Index </a:t>
            </a:r>
            <a:r>
              <a:rPr lang="en-US" sz="1600" dirty="0">
                <a:solidFill>
                  <a:schemeClr val="dk1"/>
                </a:solidFill>
              </a:rPr>
              <a:t>Oct-</a:t>
            </a:r>
            <a:r>
              <a:rPr lang="en-US" sz="1600" dirty="0" err="1">
                <a:solidFill>
                  <a:schemeClr val="dk1"/>
                </a:solidFill>
              </a:rPr>
              <a:t>Abr</a:t>
            </a:r>
            <a:endParaRPr lang="en-US" sz="1600" dirty="0">
              <a:solidFill>
                <a:schemeClr val="dk1"/>
              </a:solidFill>
            </a:endParaRPr>
          </a:p>
        </p:txBody>
      </p:sp>
      <p:pic>
        <p:nvPicPr>
          <p:cNvPr id="18" name="Shape 111"/>
          <p:cNvPicPr preferRelativeResize="0"/>
          <p:nvPr/>
        </p:nvPicPr>
        <p:blipFill rotWithShape="1">
          <a:blip r:embed="rId5">
            <a:alphaModFix/>
          </a:blip>
          <a:srcRect l="38813" t="33630" r="14174" b="23756"/>
          <a:stretch/>
        </p:blipFill>
        <p:spPr>
          <a:xfrm>
            <a:off x="3268227" y="4962297"/>
            <a:ext cx="2887949" cy="163607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Shape 118"/>
          <p:cNvSpPr txBox="1">
            <a:spLocks noGrp="1"/>
          </p:cNvSpPr>
          <p:nvPr>
            <p:ph type="body" idx="4294967295"/>
          </p:nvPr>
        </p:nvSpPr>
        <p:spPr>
          <a:xfrm>
            <a:off x="3485438" y="4577616"/>
            <a:ext cx="2886762" cy="36004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smtClean="0">
                <a:solidFill>
                  <a:schemeClr val="dk1"/>
                </a:solidFill>
              </a:rPr>
              <a:t>Mean Te</a:t>
            </a:r>
            <a:r>
              <a:rPr lang="en-US" sz="1600" dirty="0" smtClean="0">
                <a:solidFill>
                  <a:schemeClr val="dk1"/>
                </a:solidFill>
              </a:rPr>
              <a:t>mperature </a:t>
            </a:r>
            <a:r>
              <a:rPr lang="en-US" sz="1600" dirty="0" smtClean="0">
                <a:solidFill>
                  <a:schemeClr val="dk1"/>
                </a:solidFill>
              </a:rPr>
              <a:t>Oct</a:t>
            </a:r>
            <a:r>
              <a:rPr lang="en-US" sz="1600" dirty="0">
                <a:solidFill>
                  <a:schemeClr val="dk1"/>
                </a:solidFill>
              </a:rPr>
              <a:t>-</a:t>
            </a:r>
            <a:r>
              <a:rPr lang="en-US" sz="1600" dirty="0" err="1">
                <a:solidFill>
                  <a:schemeClr val="dk1"/>
                </a:solidFill>
              </a:rPr>
              <a:t>Abr</a:t>
            </a:r>
            <a:endParaRPr lang="en-US" sz="1600" dirty="0">
              <a:solidFill>
                <a:schemeClr val="dk1"/>
              </a:solidFill>
            </a:endParaRPr>
          </a:p>
        </p:txBody>
      </p:sp>
      <p:pic>
        <p:nvPicPr>
          <p:cNvPr id="20" name="Shape 113"/>
          <p:cNvPicPr preferRelativeResize="0"/>
          <p:nvPr/>
        </p:nvPicPr>
        <p:blipFill rotWithShape="1">
          <a:blip r:embed="rId6">
            <a:alphaModFix/>
          </a:blip>
          <a:srcRect t="6463"/>
          <a:stretch/>
        </p:blipFill>
        <p:spPr>
          <a:xfrm>
            <a:off x="6228184" y="4950122"/>
            <a:ext cx="2739299" cy="166042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Shape 120"/>
          <p:cNvSpPr txBox="1">
            <a:spLocks noGrp="1"/>
          </p:cNvSpPr>
          <p:nvPr>
            <p:ph type="body" idx="4294967295"/>
          </p:nvPr>
        </p:nvSpPr>
        <p:spPr>
          <a:xfrm>
            <a:off x="6587956" y="4576586"/>
            <a:ext cx="2150399" cy="362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</a:rPr>
              <a:t>Winter Severity Index</a:t>
            </a:r>
          </a:p>
        </p:txBody>
      </p:sp>
    </p:spTree>
    <p:extLst>
      <p:ext uri="{BB962C8B-B14F-4D97-AF65-F5344CB8AC3E}">
        <p14:creationId xmlns:p14="http://schemas.microsoft.com/office/powerpoint/2010/main" val="486130167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s-ES" dirty="0" err="1" smtClean="0"/>
              <a:t>Example</a:t>
            </a:r>
            <a:r>
              <a:rPr lang="es-ES" dirty="0" smtClean="0"/>
              <a:t>: </a:t>
            </a:r>
            <a:r>
              <a:rPr lang="es-ES" dirty="0" err="1" smtClean="0"/>
              <a:t>wind</a:t>
            </a:r>
            <a:r>
              <a:rPr lang="es-ES" dirty="0" smtClean="0"/>
              <a:t> </a:t>
            </a:r>
            <a:r>
              <a:rPr lang="es-ES" dirty="0" err="1" smtClean="0"/>
              <a:t>power</a:t>
            </a:r>
            <a:r>
              <a:rPr lang="es-ES" dirty="0" smtClean="0"/>
              <a:t> </a:t>
            </a:r>
            <a:r>
              <a:rPr lang="es-ES" dirty="0" err="1" smtClean="0"/>
              <a:t>predictions</a:t>
            </a:r>
            <a:endParaRPr lang="es-ES" dirty="0"/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49722"/>
            <a:ext cx="9144000" cy="5129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2" name="Rectángulo 1"/>
          <p:cNvSpPr/>
          <p:nvPr/>
        </p:nvSpPr>
        <p:spPr>
          <a:xfrm>
            <a:off x="4479667" y="3325297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/>
              <a:t>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s-ES" dirty="0" err="1" smtClean="0"/>
              <a:t>Example</a:t>
            </a:r>
            <a:r>
              <a:rPr lang="es-ES" dirty="0" smtClean="0"/>
              <a:t>: </a:t>
            </a:r>
            <a:r>
              <a:rPr lang="es-ES" dirty="0" err="1" smtClean="0"/>
              <a:t>wind</a:t>
            </a:r>
            <a:r>
              <a:rPr lang="es-ES" dirty="0" smtClean="0"/>
              <a:t> </a:t>
            </a:r>
            <a:r>
              <a:rPr lang="es-ES" dirty="0" err="1" smtClean="0"/>
              <a:t>power</a:t>
            </a:r>
            <a:r>
              <a:rPr lang="es-ES" dirty="0" smtClean="0"/>
              <a:t> </a:t>
            </a:r>
            <a:r>
              <a:rPr lang="es-ES" dirty="0" err="1" smtClean="0"/>
              <a:t>predictions</a:t>
            </a:r>
            <a:endParaRPr lang="es-ES" dirty="0"/>
          </a:p>
        </p:txBody>
      </p:sp>
      <p:grpSp>
        <p:nvGrpSpPr>
          <p:cNvPr id="2" name="1 Grupo"/>
          <p:cNvGrpSpPr/>
          <p:nvPr/>
        </p:nvGrpSpPr>
        <p:grpSpPr>
          <a:xfrm>
            <a:off x="35496" y="3836754"/>
            <a:ext cx="5112568" cy="2697544"/>
            <a:chOff x="246941" y="4363416"/>
            <a:chExt cx="4926483" cy="2553528"/>
          </a:xfrm>
        </p:grpSpPr>
        <p:pic>
          <p:nvPicPr>
            <p:cNvPr id="7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4734098"/>
              <a:ext cx="4849896" cy="21828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246941" y="4363416"/>
              <a:ext cx="3245478" cy="2835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0000" tIns="45000" rIns="90000" bIns="45000"/>
            <a:lstStyle>
              <a:lvl1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Arial" charset="0"/>
                  <a:ea typeface="ＭＳ Ｐゴシック" charset="0"/>
                  <a:cs typeface="DejaVu Sans" charset="0"/>
                </a:defRPr>
              </a:lvl1pPr>
              <a:lvl2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Arial" charset="0"/>
                  <a:ea typeface="DejaVu Sans" charset="0"/>
                  <a:cs typeface="DejaVu Sans" charset="0"/>
                </a:defRPr>
              </a:lvl2pPr>
              <a:lvl3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Arial" charset="0"/>
                  <a:ea typeface="DejaVu Sans" charset="0"/>
                  <a:cs typeface="DejaVu Sans" charset="0"/>
                </a:defRPr>
              </a:lvl3pPr>
              <a:lvl4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Arial" charset="0"/>
                  <a:ea typeface="DejaVu Sans" charset="0"/>
                  <a:cs typeface="DejaVu Sans" charset="0"/>
                </a:defRPr>
              </a:lvl4pPr>
              <a:lvl5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Arial" charset="0"/>
                  <a:ea typeface="DejaVu Sans" charset="0"/>
                  <a:cs typeface="DejaVu Sans" charset="0"/>
                </a:defRPr>
              </a:lvl5pPr>
              <a:lvl6pPr marL="2514600" indent="-228600" defTabSz="449263" eaLnBrk="0" fontAlgn="base" hangingPunct="0">
                <a:lnSpc>
                  <a:spcPct val="104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Arial" charset="0"/>
                  <a:ea typeface="DejaVu Sans" charset="0"/>
                  <a:cs typeface="DejaVu Sans" charset="0"/>
                </a:defRPr>
              </a:lvl6pPr>
              <a:lvl7pPr marL="2971800" indent="-228600" defTabSz="449263" eaLnBrk="0" fontAlgn="base" hangingPunct="0">
                <a:lnSpc>
                  <a:spcPct val="104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Arial" charset="0"/>
                  <a:ea typeface="DejaVu Sans" charset="0"/>
                  <a:cs typeface="DejaVu Sans" charset="0"/>
                </a:defRPr>
              </a:lvl7pPr>
              <a:lvl8pPr marL="3429000" indent="-228600" defTabSz="449263" eaLnBrk="0" fontAlgn="base" hangingPunct="0">
                <a:lnSpc>
                  <a:spcPct val="104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Arial" charset="0"/>
                  <a:ea typeface="DejaVu Sans" charset="0"/>
                  <a:cs typeface="DejaVu Sans" charset="0"/>
                </a:defRPr>
              </a:lvl8pPr>
              <a:lvl9pPr marL="3886200" indent="-228600" defTabSz="449263" eaLnBrk="0" fontAlgn="base" hangingPunct="0">
                <a:lnSpc>
                  <a:spcPct val="104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Arial" charset="0"/>
                  <a:ea typeface="DejaVu Sans" charset="0"/>
                  <a:cs typeface="DejaVu Sans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buClrTx/>
                <a:buFontTx/>
                <a:buNone/>
                <a:defRPr/>
              </a:pPr>
              <a:r>
                <a:rPr lang="en-GB" sz="1800" b="1" dirty="0" smtClean="0">
                  <a:solidFill>
                    <a:srgbClr val="000000"/>
                  </a:solidFill>
                </a:rPr>
                <a:t>Simple bias correction </a:t>
              </a:r>
            </a:p>
          </p:txBody>
        </p:sp>
      </p:grpSp>
      <p:grpSp>
        <p:nvGrpSpPr>
          <p:cNvPr id="12" name="11 Grupo"/>
          <p:cNvGrpSpPr/>
          <p:nvPr/>
        </p:nvGrpSpPr>
        <p:grpSpPr>
          <a:xfrm>
            <a:off x="683568" y="1205706"/>
            <a:ext cx="3782285" cy="2304256"/>
            <a:chOff x="427732" y="3993471"/>
            <a:chExt cx="4259263" cy="2463801"/>
          </a:xfrm>
        </p:grpSpPr>
        <p:grpSp>
          <p:nvGrpSpPr>
            <p:cNvPr id="4" name="Group 2"/>
            <p:cNvGrpSpPr>
              <a:grpSpLocks/>
            </p:cNvGrpSpPr>
            <p:nvPr/>
          </p:nvGrpSpPr>
          <p:grpSpPr bwMode="auto">
            <a:xfrm>
              <a:off x="427732" y="4101422"/>
              <a:ext cx="4256088" cy="2355850"/>
              <a:chOff x="3674" y="1139"/>
              <a:chExt cx="2681" cy="1484"/>
            </a:xfrm>
          </p:grpSpPr>
          <p:pic>
            <p:nvPicPr>
              <p:cNvPr id="5" name="Picture 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217" t="19753" r="4790" b="25658"/>
              <a:stretch>
                <a:fillRect/>
              </a:stretch>
            </p:blipFill>
            <p:spPr bwMode="auto">
              <a:xfrm>
                <a:off x="3674" y="1139"/>
                <a:ext cx="2681" cy="14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/>
                      <a:srcRect l="32217" t="19753" r="4790" b="25658"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3465A4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427732" y="3993471"/>
              <a:ext cx="4259263" cy="900112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0000" tIns="45000" rIns="90000" bIns="45000"/>
            <a:lstStyle>
              <a:lvl1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defTabSz="449263" eaLnBrk="0" fontAlgn="base" hangingPunct="0">
                <a:lnSpc>
                  <a:spcPct val="104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defTabSz="449263" eaLnBrk="0" fontAlgn="base" hangingPunct="0">
                <a:lnSpc>
                  <a:spcPct val="104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defTabSz="449263" eaLnBrk="0" fontAlgn="base" hangingPunct="0">
                <a:lnSpc>
                  <a:spcPct val="104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defTabSz="449263" eaLnBrk="0" fontAlgn="base" hangingPunct="0">
                <a:lnSpc>
                  <a:spcPct val="104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eaLnBrk="1">
                <a:lnSpc>
                  <a:spcPct val="100000"/>
                </a:lnSpc>
                <a:buClrTx/>
                <a:buFontTx/>
                <a:buNone/>
              </a:pPr>
              <a:r>
                <a:rPr lang="en-US" altLang="es-ES" sz="1200" dirty="0">
                  <a:solidFill>
                    <a:srgbClr val="000000"/>
                  </a:solidFill>
                  <a:cs typeface="Arial" pitchFamily="34" charset="0"/>
                </a:rPr>
                <a:t>Climate </a:t>
              </a:r>
              <a:r>
                <a:rPr lang="en-US" altLang="es-ES" sz="1200" dirty="0" err="1">
                  <a:solidFill>
                    <a:srgbClr val="000000"/>
                  </a:solidFill>
                  <a:cs typeface="Arial" pitchFamily="34" charset="0"/>
                </a:rPr>
                <a:t>model:</a:t>
              </a:r>
              <a:r>
                <a:rPr lang="en-US" altLang="es-ES" sz="1200" b="1" dirty="0" err="1">
                  <a:solidFill>
                    <a:srgbClr val="000000"/>
                  </a:solidFill>
                  <a:cs typeface="Arial" pitchFamily="34" charset="0"/>
                </a:rPr>
                <a:t>ECMWF</a:t>
              </a:r>
              <a:r>
                <a:rPr lang="en-US" altLang="es-ES" sz="1200" b="1" dirty="0">
                  <a:solidFill>
                    <a:srgbClr val="000000"/>
                  </a:solidFill>
                  <a:cs typeface="Arial" pitchFamily="34" charset="0"/>
                </a:rPr>
                <a:t> S4</a:t>
              </a:r>
            </a:p>
            <a:p>
              <a:pPr eaLnBrk="1">
                <a:lnSpc>
                  <a:spcPct val="100000"/>
                </a:lnSpc>
                <a:buClrTx/>
                <a:buFontTx/>
                <a:buNone/>
              </a:pPr>
              <a:r>
                <a:rPr lang="en-US" altLang="es-ES" sz="1200" dirty="0">
                  <a:solidFill>
                    <a:srgbClr val="000000"/>
                  </a:solidFill>
                  <a:cs typeface="Arial" pitchFamily="34" charset="0"/>
                </a:rPr>
                <a:t>10m wind speed “observations”: ERA-Interim</a:t>
              </a:r>
            </a:p>
            <a:p>
              <a:pPr eaLnBrk="1">
                <a:lnSpc>
                  <a:spcPct val="100000"/>
                </a:lnSpc>
                <a:buClrTx/>
                <a:buFontTx/>
                <a:buNone/>
              </a:pPr>
              <a:r>
                <a:rPr lang="en-US" altLang="es-ES" sz="1200" b="1" dirty="0">
                  <a:solidFill>
                    <a:srgbClr val="000000"/>
                  </a:solidFill>
                  <a:cs typeface="Arial" pitchFamily="34" charset="0"/>
                </a:rPr>
                <a:t>Winter season </a:t>
              </a:r>
              <a:r>
                <a:rPr lang="en-US" altLang="es-ES" sz="1200" dirty="0">
                  <a:solidFill>
                    <a:srgbClr val="000000"/>
                  </a:solidFill>
                  <a:cs typeface="Arial" pitchFamily="34" charset="0"/>
                </a:rPr>
                <a:t>forecast: 1 month lead time</a:t>
              </a:r>
            </a:p>
            <a:p>
              <a:pPr eaLnBrk="1">
                <a:lnSpc>
                  <a:spcPct val="100000"/>
                </a:lnSpc>
                <a:buClrTx/>
                <a:buFontTx/>
                <a:buNone/>
              </a:pPr>
              <a:endParaRPr lang="en-US" altLang="es-ES" dirty="0">
                <a:solidFill>
                  <a:srgbClr val="000000"/>
                </a:solidFill>
                <a:cs typeface="Arial" pitchFamily="34" charset="0"/>
              </a:endParaRPr>
            </a:p>
            <a:p>
              <a:pPr eaLnBrk="1">
                <a:lnSpc>
                  <a:spcPct val="100000"/>
                </a:lnSpc>
                <a:buClrTx/>
                <a:buFontTx/>
                <a:buNone/>
              </a:pPr>
              <a:endParaRPr lang="en-US" altLang="es-ES" dirty="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524695" y="4918983"/>
              <a:ext cx="287337" cy="242888"/>
            </a:xfrm>
            <a:prstGeom prst="rect">
              <a:avLst/>
            </a:prstGeom>
            <a:noFill/>
            <a:ln w="18000" cap="sq">
              <a:solidFill>
                <a:srgbClr val="FF663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Font typeface="Times New Roman" charset="0"/>
                <a:buNone/>
                <a:defRPr/>
              </a:pPr>
              <a:endParaRPr lang="en-US">
                <a:latin typeface="Arial" charset="0"/>
                <a:ea typeface="ＭＳ Ｐゴシック" charset="0"/>
              </a:endParaRPr>
            </a:p>
          </p:txBody>
        </p:sp>
      </p:grpSp>
      <p:sp>
        <p:nvSpPr>
          <p:cNvPr id="14" name="13 Rectángulo"/>
          <p:cNvSpPr/>
          <p:nvPr/>
        </p:nvSpPr>
        <p:spPr>
          <a:xfrm>
            <a:off x="5091025" y="989682"/>
            <a:ext cx="4017479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2"/>
                </a:solidFill>
                <a:ea typeface="+mn-ea"/>
                <a:cs typeface="Arial" panose="020B0604020202020204" pitchFamily="34" charset="0"/>
              </a:rPr>
              <a:t>Data from </a:t>
            </a:r>
            <a:r>
              <a:rPr lang="en-US" sz="2000" b="1" dirty="0">
                <a:solidFill>
                  <a:schemeClr val="tx2"/>
                </a:solidFill>
                <a:ea typeface="+mn-ea"/>
                <a:cs typeface="Arial" panose="020B0604020202020204" pitchFamily="34" charset="0"/>
              </a:rPr>
              <a:t>ECMWF</a:t>
            </a:r>
            <a:r>
              <a:rPr lang="en-US" sz="2000" dirty="0">
                <a:solidFill>
                  <a:schemeClr val="tx2"/>
                </a:solidFill>
                <a:ea typeface="+mn-ea"/>
                <a:cs typeface="Arial" panose="020B0604020202020204" pitchFamily="34" charset="0"/>
              </a:rPr>
              <a:t> (European Centre for Medium-Range Weather Forecasts</a:t>
            </a:r>
            <a:r>
              <a:rPr lang="en-US" sz="2000" dirty="0" smtClean="0">
                <a:solidFill>
                  <a:schemeClr val="tx2"/>
                </a:solidFill>
                <a:ea typeface="+mn-ea"/>
                <a:cs typeface="Arial" panose="020B0604020202020204" pitchFamily="34" charset="0"/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2000" dirty="0">
              <a:solidFill>
                <a:schemeClr val="tx2"/>
              </a:solidFill>
              <a:ea typeface="+mn-ea"/>
              <a:cs typeface="Arial" panose="020B0604020202020204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chemeClr val="tx2"/>
                </a:solidFill>
                <a:ea typeface="+mn-ea"/>
                <a:cs typeface="Arial" panose="020B0604020202020204" pitchFamily="34" charset="0"/>
              </a:rPr>
              <a:t>We </a:t>
            </a:r>
            <a:r>
              <a:rPr lang="en-US" sz="2000" dirty="0">
                <a:solidFill>
                  <a:schemeClr val="tx2"/>
                </a:solidFill>
                <a:ea typeface="+mn-ea"/>
                <a:cs typeface="Arial" panose="020B0604020202020204" pitchFamily="34" charset="0"/>
              </a:rPr>
              <a:t>don’t provide deterministic </a:t>
            </a:r>
            <a:r>
              <a:rPr lang="en-US" sz="2000" dirty="0" smtClean="0">
                <a:solidFill>
                  <a:schemeClr val="tx2"/>
                </a:solidFill>
                <a:ea typeface="+mn-ea"/>
                <a:cs typeface="Arial" panose="020B0604020202020204" pitchFamily="34" charset="0"/>
              </a:rPr>
              <a:t>predictions. We assess </a:t>
            </a:r>
            <a:r>
              <a:rPr lang="en-US" sz="2000" dirty="0">
                <a:solidFill>
                  <a:schemeClr val="tx2"/>
                </a:solidFill>
                <a:ea typeface="+mn-ea"/>
                <a:cs typeface="Arial" panose="020B0604020202020204" pitchFamily="34" charset="0"/>
              </a:rPr>
              <a:t>the global </a:t>
            </a:r>
            <a:r>
              <a:rPr lang="en-US" sz="2000" dirty="0" err="1" smtClean="0">
                <a:solidFill>
                  <a:schemeClr val="tx2"/>
                </a:solidFill>
                <a:ea typeface="+mn-ea"/>
                <a:cs typeface="Arial" panose="020B0604020202020204" pitchFamily="34" charset="0"/>
              </a:rPr>
              <a:t>behaviour</a:t>
            </a:r>
            <a:r>
              <a:rPr lang="en-US" sz="2000" dirty="0" smtClean="0">
                <a:solidFill>
                  <a:schemeClr val="tx2"/>
                </a:solidFill>
                <a:ea typeface="+mn-ea"/>
                <a:cs typeface="Arial" panose="020B0604020202020204" pitchFamily="34" charset="0"/>
              </a:rPr>
              <a:t> </a:t>
            </a:r>
            <a:r>
              <a:rPr lang="en-US" sz="2000" dirty="0">
                <a:solidFill>
                  <a:schemeClr val="tx2"/>
                </a:solidFill>
                <a:ea typeface="+mn-ea"/>
                <a:cs typeface="Arial" panose="020B0604020202020204" pitchFamily="34" charset="0"/>
              </a:rPr>
              <a:t>providing a </a:t>
            </a:r>
            <a:r>
              <a:rPr lang="en-US" sz="2000" b="1" dirty="0">
                <a:solidFill>
                  <a:schemeClr val="tx2"/>
                </a:solidFill>
                <a:ea typeface="+mn-ea"/>
                <a:cs typeface="Arial" panose="020B0604020202020204" pitchFamily="34" charset="0"/>
              </a:rPr>
              <a:t>probabilistic predictions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2000" dirty="0">
              <a:solidFill>
                <a:schemeClr val="tx2"/>
              </a:solidFill>
              <a:ea typeface="+mn-ea"/>
              <a:cs typeface="Arial" panose="020B0604020202020204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2"/>
                </a:solidFill>
                <a:ea typeface="+mn-ea"/>
                <a:cs typeface="Arial" panose="020B0604020202020204" pitchFamily="34" charset="0"/>
              </a:rPr>
              <a:t>Aggregated output in </a:t>
            </a:r>
            <a:r>
              <a:rPr lang="en-US" sz="2000" b="1" dirty="0" err="1">
                <a:solidFill>
                  <a:schemeClr val="tx2"/>
                </a:solidFill>
                <a:ea typeface="+mn-ea"/>
                <a:cs typeface="Arial" panose="020B0604020202020204" pitchFamily="34" charset="0"/>
              </a:rPr>
              <a:t>terciles</a:t>
            </a:r>
            <a:r>
              <a:rPr lang="en-US" sz="2000" dirty="0">
                <a:solidFill>
                  <a:schemeClr val="tx2"/>
                </a:solidFill>
                <a:ea typeface="+mn-ea"/>
                <a:cs typeface="Arial" panose="020B0604020202020204" pitchFamily="34" charset="0"/>
              </a:rPr>
              <a:t>:</a:t>
            </a:r>
          </a:p>
          <a:p>
            <a:pPr marL="1257300" lvl="2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2"/>
                </a:solidFill>
                <a:ea typeface="+mn-ea"/>
                <a:cs typeface="Arial" panose="020B0604020202020204" pitchFamily="34" charset="0"/>
              </a:rPr>
              <a:t>Above normal</a:t>
            </a:r>
          </a:p>
          <a:p>
            <a:pPr marL="1257300" lvl="2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2"/>
                </a:solidFill>
                <a:ea typeface="+mn-ea"/>
                <a:cs typeface="Arial" panose="020B0604020202020204" pitchFamily="34" charset="0"/>
              </a:rPr>
              <a:t>Normal</a:t>
            </a:r>
          </a:p>
          <a:p>
            <a:pPr marL="1257300" lvl="2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2"/>
                </a:solidFill>
                <a:ea typeface="+mn-ea"/>
                <a:cs typeface="Arial" panose="020B0604020202020204" pitchFamily="34" charset="0"/>
              </a:rPr>
              <a:t>Below normal</a:t>
            </a:r>
          </a:p>
        </p:txBody>
      </p:sp>
    </p:spTree>
    <p:extLst>
      <p:ext uri="{BB962C8B-B14F-4D97-AF65-F5344CB8AC3E}">
        <p14:creationId xmlns:p14="http://schemas.microsoft.com/office/powerpoint/2010/main" val="40825753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s-ES_tradnl" dirty="0" err="1" smtClean="0"/>
              <a:t>Projects</a:t>
            </a:r>
            <a:r>
              <a:rPr lang="es-ES_tradnl" dirty="0" smtClean="0"/>
              <a:t> </a:t>
            </a:r>
            <a:r>
              <a:rPr lang="es-ES_tradnl" dirty="0" err="1" smtClean="0"/>
              <a:t>on</a:t>
            </a:r>
            <a:r>
              <a:rPr lang="es-ES_tradnl" dirty="0" smtClean="0"/>
              <a:t> </a:t>
            </a:r>
            <a:r>
              <a:rPr lang="es-ES_tradnl" dirty="0" err="1" smtClean="0"/>
              <a:t>Climate</a:t>
            </a:r>
            <a:r>
              <a:rPr lang="es-ES_tradnl" dirty="0" smtClean="0"/>
              <a:t> </a:t>
            </a:r>
            <a:r>
              <a:rPr lang="es-ES_tradnl" dirty="0" err="1" smtClean="0"/>
              <a:t>predictions</a:t>
            </a:r>
            <a:endParaRPr lang="es-ES" dirty="0"/>
          </a:p>
        </p:txBody>
      </p:sp>
      <p:grpSp>
        <p:nvGrpSpPr>
          <p:cNvPr id="3" name="Agrupar 2"/>
          <p:cNvGrpSpPr>
            <a:grpSpLocks noChangeAspect="1"/>
          </p:cNvGrpSpPr>
          <p:nvPr/>
        </p:nvGrpSpPr>
        <p:grpSpPr>
          <a:xfrm>
            <a:off x="902228" y="917674"/>
            <a:ext cx="7342180" cy="3417658"/>
            <a:chOff x="253093" y="896466"/>
            <a:chExt cx="8711395" cy="4055006"/>
          </a:xfrm>
        </p:grpSpPr>
        <p:cxnSp>
          <p:nvCxnSpPr>
            <p:cNvPr id="33" name="32 Conector recto"/>
            <p:cNvCxnSpPr/>
            <p:nvPr/>
          </p:nvCxnSpPr>
          <p:spPr>
            <a:xfrm flipV="1">
              <a:off x="3384071" y="896466"/>
              <a:ext cx="0" cy="3517900"/>
            </a:xfrm>
            <a:prstGeom prst="line">
              <a:avLst/>
            </a:prstGeom>
            <a:noFill/>
            <a:ln w="57150" cap="flat" cmpd="sng" algn="ctr">
              <a:solidFill>
                <a:srgbClr val="FFFFFF">
                  <a:shade val="95000"/>
                  <a:satMod val="105000"/>
                </a:srgbClr>
              </a:solidFill>
              <a:prstDash val="sysDot"/>
            </a:ln>
            <a:effectLst/>
          </p:spPr>
        </p:cxnSp>
        <p:sp>
          <p:nvSpPr>
            <p:cNvPr id="58" name="Text Box 9"/>
            <p:cNvSpPr txBox="1">
              <a:spLocks noChangeArrowheads="1"/>
            </p:cNvSpPr>
            <p:nvPr/>
          </p:nvSpPr>
          <p:spPr bwMode="auto">
            <a:xfrm>
              <a:off x="3977483" y="2434324"/>
              <a:ext cx="4974452" cy="10514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9360" tIns="51480" rIns="99360" bIns="51480" anchor="ctr"/>
            <a:lstStyle>
              <a:lvl1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  <a:tab pos="8985250" algn="l"/>
                  <a:tab pos="9434513" algn="l"/>
                  <a:tab pos="9883775" algn="l"/>
                </a:tabLst>
                <a:defRPr sz="2400">
                  <a:solidFill>
                    <a:schemeClr val="bg1"/>
                  </a:solidFill>
                  <a:latin typeface="Arial" charset="0"/>
                  <a:ea typeface="ＭＳ Ｐゴシック" charset="0"/>
                  <a:cs typeface="DejaVu Sans" charset="0"/>
                </a:defRPr>
              </a:lvl1pPr>
              <a:lvl2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  <a:tab pos="8985250" algn="l"/>
                  <a:tab pos="9434513" algn="l"/>
                  <a:tab pos="9883775" algn="l"/>
                </a:tabLst>
                <a:defRPr sz="2400">
                  <a:solidFill>
                    <a:schemeClr val="bg1"/>
                  </a:solidFill>
                  <a:latin typeface="Arial" charset="0"/>
                  <a:ea typeface="DejaVu Sans" charset="0"/>
                  <a:cs typeface="DejaVu Sans" charset="0"/>
                </a:defRPr>
              </a:lvl2pPr>
              <a:lvl3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  <a:tab pos="8985250" algn="l"/>
                  <a:tab pos="9434513" algn="l"/>
                  <a:tab pos="9883775" algn="l"/>
                </a:tabLst>
                <a:defRPr sz="2400">
                  <a:solidFill>
                    <a:schemeClr val="bg1"/>
                  </a:solidFill>
                  <a:latin typeface="Arial" charset="0"/>
                  <a:ea typeface="DejaVu Sans" charset="0"/>
                  <a:cs typeface="DejaVu Sans" charset="0"/>
                </a:defRPr>
              </a:lvl3pPr>
              <a:lvl4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  <a:tab pos="8985250" algn="l"/>
                  <a:tab pos="9434513" algn="l"/>
                  <a:tab pos="9883775" algn="l"/>
                </a:tabLst>
                <a:defRPr sz="2400">
                  <a:solidFill>
                    <a:schemeClr val="bg1"/>
                  </a:solidFill>
                  <a:latin typeface="Arial" charset="0"/>
                  <a:ea typeface="DejaVu Sans" charset="0"/>
                  <a:cs typeface="DejaVu Sans" charset="0"/>
                </a:defRPr>
              </a:lvl4pPr>
              <a:lvl5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  <a:tab pos="8985250" algn="l"/>
                  <a:tab pos="9434513" algn="l"/>
                  <a:tab pos="9883775" algn="l"/>
                </a:tabLst>
                <a:defRPr sz="2400">
                  <a:solidFill>
                    <a:schemeClr val="bg1"/>
                  </a:solidFill>
                  <a:latin typeface="Arial" charset="0"/>
                  <a:ea typeface="DejaVu Sans" charset="0"/>
                  <a:cs typeface="DejaVu Sans" charset="0"/>
                </a:defRPr>
              </a:lvl5pPr>
              <a:lvl6pPr marL="2514600" indent="-228600" defTabSz="449263" eaLnBrk="0" fontAlgn="base" hangingPunct="0">
                <a:lnSpc>
                  <a:spcPct val="104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  <a:tab pos="8985250" algn="l"/>
                  <a:tab pos="9434513" algn="l"/>
                  <a:tab pos="9883775" algn="l"/>
                </a:tabLst>
                <a:defRPr sz="2400">
                  <a:solidFill>
                    <a:schemeClr val="bg1"/>
                  </a:solidFill>
                  <a:latin typeface="Arial" charset="0"/>
                  <a:ea typeface="DejaVu Sans" charset="0"/>
                  <a:cs typeface="DejaVu Sans" charset="0"/>
                </a:defRPr>
              </a:lvl6pPr>
              <a:lvl7pPr marL="2971800" indent="-228600" defTabSz="449263" eaLnBrk="0" fontAlgn="base" hangingPunct="0">
                <a:lnSpc>
                  <a:spcPct val="104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  <a:tab pos="8985250" algn="l"/>
                  <a:tab pos="9434513" algn="l"/>
                  <a:tab pos="9883775" algn="l"/>
                </a:tabLst>
                <a:defRPr sz="2400">
                  <a:solidFill>
                    <a:schemeClr val="bg1"/>
                  </a:solidFill>
                  <a:latin typeface="Arial" charset="0"/>
                  <a:ea typeface="DejaVu Sans" charset="0"/>
                  <a:cs typeface="DejaVu Sans" charset="0"/>
                </a:defRPr>
              </a:lvl7pPr>
              <a:lvl8pPr marL="3429000" indent="-228600" defTabSz="449263" eaLnBrk="0" fontAlgn="base" hangingPunct="0">
                <a:lnSpc>
                  <a:spcPct val="104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  <a:tab pos="8985250" algn="l"/>
                  <a:tab pos="9434513" algn="l"/>
                  <a:tab pos="9883775" algn="l"/>
                </a:tabLst>
                <a:defRPr sz="2400">
                  <a:solidFill>
                    <a:schemeClr val="bg1"/>
                  </a:solidFill>
                  <a:latin typeface="Arial" charset="0"/>
                  <a:ea typeface="DejaVu Sans" charset="0"/>
                  <a:cs typeface="DejaVu Sans" charset="0"/>
                </a:defRPr>
              </a:lvl8pPr>
              <a:lvl9pPr marL="3886200" indent="-228600" defTabSz="449263" eaLnBrk="0" fontAlgn="base" hangingPunct="0">
                <a:lnSpc>
                  <a:spcPct val="104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  <a:tab pos="8985250" algn="l"/>
                  <a:tab pos="9434513" algn="l"/>
                  <a:tab pos="9883775" algn="l"/>
                </a:tabLst>
                <a:defRPr sz="2400">
                  <a:solidFill>
                    <a:schemeClr val="bg1"/>
                  </a:solidFill>
                  <a:latin typeface="Arial" charset="0"/>
                  <a:ea typeface="DejaVu Sans" charset="0"/>
                  <a:cs typeface="DejaVu Sans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  <a:tab pos="8985250" algn="l"/>
                  <a:tab pos="9434513" algn="l"/>
                  <a:tab pos="9883775" algn="l"/>
                </a:tabLst>
                <a:defRPr/>
              </a:pPr>
              <a:r>
                <a:rPr kumimoji="0" lang="en-GB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rPr>
                <a:t>EUPORIAS:</a:t>
              </a:r>
              <a:r>
                <a: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rPr>
                <a:t> </a:t>
              </a:r>
              <a:r>
                <a:rPr kumimoji="0" lang="en-GB" sz="18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 charset="0"/>
                  <a:ea typeface="ＭＳ Ｐゴシック" charset="0"/>
                </a:rPr>
                <a:t>EUropean</a:t>
              </a:r>
              <a:r>
                <a: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 charset="0"/>
                  <a:ea typeface="ＭＳ Ｐゴシック" charset="0"/>
                </a:rPr>
                <a:t> Provision Of Regional Impact Assessment on a Seasonal-to-decadal timescale</a:t>
              </a:r>
            </a:p>
          </p:txBody>
        </p:sp>
        <p:pic>
          <p:nvPicPr>
            <p:cNvPr id="60" name="Picture 1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9101" y="2605197"/>
              <a:ext cx="707415" cy="5759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61" name="Picture 1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093" y="2776070"/>
              <a:ext cx="1961912" cy="3768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62" name="Text Box 9"/>
            <p:cNvSpPr txBox="1">
              <a:spLocks noChangeArrowheads="1"/>
            </p:cNvSpPr>
            <p:nvPr/>
          </p:nvSpPr>
          <p:spPr bwMode="auto">
            <a:xfrm>
              <a:off x="3977481" y="966255"/>
              <a:ext cx="4987007" cy="10514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9360" tIns="51480" rIns="99360" bIns="51480" anchor="ctr"/>
            <a:lstStyle>
              <a:lvl1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  <a:tab pos="8985250" algn="l"/>
                  <a:tab pos="9434513" algn="l"/>
                  <a:tab pos="9883775" algn="l"/>
                </a:tabLst>
                <a:defRPr sz="2400">
                  <a:solidFill>
                    <a:schemeClr val="bg1"/>
                  </a:solidFill>
                  <a:latin typeface="Arial" charset="0"/>
                  <a:ea typeface="ＭＳ Ｐゴシック" charset="0"/>
                  <a:cs typeface="DejaVu Sans" charset="0"/>
                </a:defRPr>
              </a:lvl1pPr>
              <a:lvl2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  <a:tab pos="8985250" algn="l"/>
                  <a:tab pos="9434513" algn="l"/>
                  <a:tab pos="9883775" algn="l"/>
                </a:tabLst>
                <a:defRPr sz="2400">
                  <a:solidFill>
                    <a:schemeClr val="bg1"/>
                  </a:solidFill>
                  <a:latin typeface="Arial" charset="0"/>
                  <a:ea typeface="DejaVu Sans" charset="0"/>
                  <a:cs typeface="DejaVu Sans" charset="0"/>
                </a:defRPr>
              </a:lvl2pPr>
              <a:lvl3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  <a:tab pos="8985250" algn="l"/>
                  <a:tab pos="9434513" algn="l"/>
                  <a:tab pos="9883775" algn="l"/>
                </a:tabLst>
                <a:defRPr sz="2400">
                  <a:solidFill>
                    <a:schemeClr val="bg1"/>
                  </a:solidFill>
                  <a:latin typeface="Arial" charset="0"/>
                  <a:ea typeface="DejaVu Sans" charset="0"/>
                  <a:cs typeface="DejaVu Sans" charset="0"/>
                </a:defRPr>
              </a:lvl3pPr>
              <a:lvl4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  <a:tab pos="8985250" algn="l"/>
                  <a:tab pos="9434513" algn="l"/>
                  <a:tab pos="9883775" algn="l"/>
                </a:tabLst>
                <a:defRPr sz="2400">
                  <a:solidFill>
                    <a:schemeClr val="bg1"/>
                  </a:solidFill>
                  <a:latin typeface="Arial" charset="0"/>
                  <a:ea typeface="DejaVu Sans" charset="0"/>
                  <a:cs typeface="DejaVu Sans" charset="0"/>
                </a:defRPr>
              </a:lvl4pPr>
              <a:lvl5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  <a:tab pos="8985250" algn="l"/>
                  <a:tab pos="9434513" algn="l"/>
                  <a:tab pos="9883775" algn="l"/>
                </a:tabLst>
                <a:defRPr sz="2400">
                  <a:solidFill>
                    <a:schemeClr val="bg1"/>
                  </a:solidFill>
                  <a:latin typeface="Arial" charset="0"/>
                  <a:ea typeface="DejaVu Sans" charset="0"/>
                  <a:cs typeface="DejaVu Sans" charset="0"/>
                </a:defRPr>
              </a:lvl5pPr>
              <a:lvl6pPr marL="2514600" indent="-228600" defTabSz="449263" eaLnBrk="0" fontAlgn="base" hangingPunct="0">
                <a:lnSpc>
                  <a:spcPct val="104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  <a:tab pos="8985250" algn="l"/>
                  <a:tab pos="9434513" algn="l"/>
                  <a:tab pos="9883775" algn="l"/>
                </a:tabLst>
                <a:defRPr sz="2400">
                  <a:solidFill>
                    <a:schemeClr val="bg1"/>
                  </a:solidFill>
                  <a:latin typeface="Arial" charset="0"/>
                  <a:ea typeface="DejaVu Sans" charset="0"/>
                  <a:cs typeface="DejaVu Sans" charset="0"/>
                </a:defRPr>
              </a:lvl6pPr>
              <a:lvl7pPr marL="2971800" indent="-228600" defTabSz="449263" eaLnBrk="0" fontAlgn="base" hangingPunct="0">
                <a:lnSpc>
                  <a:spcPct val="104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  <a:tab pos="8985250" algn="l"/>
                  <a:tab pos="9434513" algn="l"/>
                  <a:tab pos="9883775" algn="l"/>
                </a:tabLst>
                <a:defRPr sz="2400">
                  <a:solidFill>
                    <a:schemeClr val="bg1"/>
                  </a:solidFill>
                  <a:latin typeface="Arial" charset="0"/>
                  <a:ea typeface="DejaVu Sans" charset="0"/>
                  <a:cs typeface="DejaVu Sans" charset="0"/>
                </a:defRPr>
              </a:lvl7pPr>
              <a:lvl8pPr marL="3429000" indent="-228600" defTabSz="449263" eaLnBrk="0" fontAlgn="base" hangingPunct="0">
                <a:lnSpc>
                  <a:spcPct val="104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  <a:tab pos="8985250" algn="l"/>
                  <a:tab pos="9434513" algn="l"/>
                  <a:tab pos="9883775" algn="l"/>
                </a:tabLst>
                <a:defRPr sz="2400">
                  <a:solidFill>
                    <a:schemeClr val="bg1"/>
                  </a:solidFill>
                  <a:latin typeface="Arial" charset="0"/>
                  <a:ea typeface="DejaVu Sans" charset="0"/>
                  <a:cs typeface="DejaVu Sans" charset="0"/>
                </a:defRPr>
              </a:lvl8pPr>
              <a:lvl9pPr marL="3886200" indent="-228600" defTabSz="449263" eaLnBrk="0" fontAlgn="base" hangingPunct="0">
                <a:lnSpc>
                  <a:spcPct val="104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  <a:tab pos="8985250" algn="l"/>
                  <a:tab pos="9434513" algn="l"/>
                  <a:tab pos="9883775" algn="l"/>
                </a:tabLst>
                <a:defRPr sz="2400">
                  <a:solidFill>
                    <a:schemeClr val="bg1"/>
                  </a:solidFill>
                  <a:latin typeface="Arial" charset="0"/>
                  <a:ea typeface="DejaVu Sans" charset="0"/>
                  <a:cs typeface="DejaVu Sans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  <a:tab pos="8985250" algn="l"/>
                  <a:tab pos="9434513" algn="l"/>
                  <a:tab pos="9883775" algn="l"/>
                </a:tabLst>
                <a:defRPr/>
              </a:pPr>
              <a:r>
                <a:rPr kumimoji="0" lang="en-GB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rPr>
                <a:t>SPECS: </a:t>
              </a:r>
              <a:r>
                <a:rPr kumimoji="0" lang="en-GB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 charset="0"/>
                  <a:ea typeface="ＭＳ Ｐゴシック" charset="0"/>
                </a:rPr>
                <a:t>Seasonal-to-decadal climate Prediction </a:t>
              </a:r>
              <a:r>
                <a: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 charset="0"/>
                  <a:ea typeface="ＭＳ Ｐゴシック" charset="0"/>
                </a:rPr>
                <a:t>for the improvement of European Climate Services</a:t>
              </a:r>
            </a:p>
          </p:txBody>
        </p:sp>
        <p:pic>
          <p:nvPicPr>
            <p:cNvPr id="63" name="Picture 1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9101" y="1134165"/>
              <a:ext cx="707415" cy="5759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64" name="Picture 1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393" y="1148514"/>
              <a:ext cx="1759183" cy="637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65" name="8 Imagen" descr="newa_logo_web_rgb.png"/>
            <p:cNvPicPr>
              <a:picLocks noChangeAspect="1"/>
            </p:cNvPicPr>
            <p:nvPr/>
          </p:nvPicPr>
          <p:blipFill>
            <a:blip r:embed="rId6" cstate="print"/>
            <a:srcRect l="27319" t="31970"/>
            <a:stretch>
              <a:fillRect/>
            </a:stretch>
          </p:blipFill>
          <p:spPr>
            <a:xfrm>
              <a:off x="362369" y="4216487"/>
              <a:ext cx="1694610" cy="610059"/>
            </a:xfrm>
            <a:prstGeom prst="rect">
              <a:avLst/>
            </a:prstGeom>
          </p:spPr>
        </p:pic>
        <p:pic>
          <p:nvPicPr>
            <p:cNvPr id="66" name="Picture 1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3702" y="4228491"/>
              <a:ext cx="707415" cy="5759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67" name="Rectángulo 15"/>
            <p:cNvSpPr/>
            <p:nvPr/>
          </p:nvSpPr>
          <p:spPr>
            <a:xfrm>
              <a:off x="3952082" y="3972182"/>
              <a:ext cx="3615802" cy="646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b="1" dirty="0">
                  <a:solidFill>
                    <a:srgbClr val="000000"/>
                  </a:solidFill>
                  <a:latin typeface="Arial" charset="0"/>
                  <a:ea typeface="ＭＳ Ｐゴシック" charset="0"/>
                </a:rPr>
                <a:t>NEWA: </a:t>
              </a:r>
              <a:r>
                <a:rPr lang="en-GB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charset="0"/>
                  <a:ea typeface="ＭＳ Ｐゴシック" charset="0"/>
                </a:rPr>
                <a:t>New European Wind Atlas</a:t>
              </a:r>
              <a:endParaRPr lang="es-ES" dirty="0">
                <a:solidFill>
                  <a:prstClr val="black">
                    <a:lumMod val="65000"/>
                    <a:lumOff val="35000"/>
                  </a:prstClr>
                </a:solidFill>
                <a:latin typeface="Arial" charset="0"/>
                <a:ea typeface="ＭＳ Ｐゴシック" charset="0"/>
              </a:endParaRPr>
            </a:p>
          </p:txBody>
        </p:sp>
        <p:sp>
          <p:nvSpPr>
            <p:cNvPr id="68" name="67 Rectángulo"/>
            <p:cNvSpPr/>
            <p:nvPr/>
          </p:nvSpPr>
          <p:spPr>
            <a:xfrm>
              <a:off x="3952081" y="4586299"/>
              <a:ext cx="4158042" cy="3651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s-ES" sz="1400" dirty="0">
                  <a:solidFill>
                    <a:prstClr val="black"/>
                  </a:solidFill>
                  <a:ea typeface="+mn-ea"/>
                  <a:cs typeface="Arial" panose="020B0604020202020204" pitchFamily="34" charset="0"/>
                  <a:hlinkClick r:id="rId7"/>
                </a:rPr>
                <a:t>http://euwindatlas.eu/</a:t>
              </a:r>
              <a:endParaRPr lang="es-ES" sz="1400" dirty="0">
                <a:solidFill>
                  <a:prstClr val="black"/>
                </a:solidFill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9" name="68 Rectángulo"/>
            <p:cNvSpPr/>
            <p:nvPr/>
          </p:nvSpPr>
          <p:spPr>
            <a:xfrm>
              <a:off x="3977483" y="1898278"/>
              <a:ext cx="3961768" cy="3651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s-ES" sz="1400" dirty="0" smtClean="0">
                  <a:solidFill>
                    <a:prstClr val="black"/>
                  </a:solidFill>
                  <a:ea typeface="+mn-ea"/>
                  <a:cs typeface="Arial" panose="020B0604020202020204" pitchFamily="34" charset="0"/>
                  <a:hlinkClick r:id="rId8"/>
                </a:rPr>
                <a:t>http</a:t>
              </a:r>
              <a:r>
                <a:rPr lang="es-ES" sz="1400" dirty="0">
                  <a:solidFill>
                    <a:prstClr val="black"/>
                  </a:solidFill>
                  <a:ea typeface="+mn-ea"/>
                  <a:cs typeface="Arial" panose="020B0604020202020204" pitchFamily="34" charset="0"/>
                  <a:hlinkClick r:id="rId8"/>
                </a:rPr>
                <a:t>://www.specs-fp7.eu/</a:t>
              </a:r>
              <a:endParaRPr lang="es-ES" sz="1400" dirty="0">
                <a:solidFill>
                  <a:prstClr val="black"/>
                </a:solidFill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0" name="69 Rectángulo"/>
            <p:cNvSpPr/>
            <p:nvPr/>
          </p:nvSpPr>
          <p:spPr>
            <a:xfrm>
              <a:off x="3977480" y="3418894"/>
              <a:ext cx="4047206" cy="3651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s-ES" sz="1400" dirty="0">
                  <a:solidFill>
                    <a:prstClr val="black"/>
                  </a:solidFill>
                  <a:ea typeface="+mn-ea"/>
                  <a:cs typeface="Arial" panose="020B0604020202020204" pitchFamily="34" charset="0"/>
                  <a:hlinkClick r:id="rId9"/>
                </a:rPr>
                <a:t>http://www.euporias.eu/</a:t>
              </a:r>
              <a:endParaRPr lang="es-ES" sz="1400" dirty="0">
                <a:solidFill>
                  <a:prstClr val="black"/>
                </a:solidFill>
                <a:ea typeface="+mn-ea"/>
                <a:cs typeface="Arial" panose="020B0604020202020204" pitchFamily="34" charset="0"/>
              </a:endParaRPr>
            </a:p>
          </p:txBody>
        </p:sp>
      </p:grpSp>
      <p:pic>
        <p:nvPicPr>
          <p:cNvPr id="2050" name="Picture 2" descr="http://www.ucc.ie/en/media/research/researchatucc/h2020logo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739" y="5886228"/>
            <a:ext cx="2592000" cy="836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Rectángulo 15"/>
          <p:cNvSpPr/>
          <p:nvPr/>
        </p:nvSpPr>
        <p:spPr>
          <a:xfrm>
            <a:off x="3995936" y="6102250"/>
            <a:ext cx="3384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b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PRIMAVERA, </a:t>
            </a:r>
            <a:r>
              <a:rPr lang="en-GB" b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IMPREX</a:t>
            </a:r>
            <a:r>
              <a:rPr lang="en-GB" b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, …</a:t>
            </a:r>
            <a:endParaRPr lang="es-ES" dirty="0">
              <a:solidFill>
                <a:prstClr val="black">
                  <a:lumMod val="65000"/>
                  <a:lumOff val="35000"/>
                </a:prstClr>
              </a:solidFill>
              <a:latin typeface="Arial" charset="0"/>
              <a:ea typeface="ＭＳ Ｐゴシック" charset="0"/>
            </a:endParaRPr>
          </a:p>
        </p:txBody>
      </p:sp>
      <p:pic>
        <p:nvPicPr>
          <p:cNvPr id="18" name="Picture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595" y="4806106"/>
            <a:ext cx="2592288" cy="685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tángulo 15"/>
          <p:cNvSpPr/>
          <p:nvPr/>
        </p:nvSpPr>
        <p:spPr>
          <a:xfrm>
            <a:off x="3995936" y="4662090"/>
            <a:ext cx="4320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RESILIENCE: </a:t>
            </a:r>
            <a:r>
              <a:rPr lang="en-GB" dirty="0" err="1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Refuerzo</a:t>
            </a:r>
            <a:r>
              <a:rPr lang="en-GB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 de la Red </a:t>
            </a:r>
            <a:r>
              <a:rPr lang="en-GB" dirty="0" err="1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Energ</a:t>
            </a:r>
            <a:r>
              <a:rPr lang="en-GB" dirty="0" err="1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ética</a:t>
            </a:r>
            <a:r>
              <a:rPr lang="en-GB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Europea</a:t>
            </a:r>
            <a:r>
              <a:rPr lang="en-GB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 con el </a:t>
            </a:r>
            <a:r>
              <a:rPr lang="en-GB" dirty="0" err="1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uso</a:t>
            </a:r>
            <a:r>
              <a:rPr lang="en-GB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 de </a:t>
            </a:r>
            <a:r>
              <a:rPr lang="en-GB" dirty="0" err="1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Servicios</a:t>
            </a:r>
            <a:r>
              <a:rPr lang="en-GB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Climáticos</a:t>
            </a:r>
            <a:r>
              <a:rPr lang="en-GB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.</a:t>
            </a:r>
            <a:r>
              <a:rPr lang="en-GB" b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 </a:t>
            </a:r>
            <a:endParaRPr lang="es-ES" dirty="0">
              <a:solidFill>
                <a:prstClr val="black">
                  <a:lumMod val="65000"/>
                  <a:lumOff val="35000"/>
                </a:prstClr>
              </a:solidFill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4152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s-ES" dirty="0" err="1" smtClean="0"/>
              <a:t>Example</a:t>
            </a:r>
            <a:r>
              <a:rPr lang="es-ES" dirty="0" smtClean="0"/>
              <a:t>: </a:t>
            </a:r>
            <a:r>
              <a:rPr lang="es-ES" dirty="0" err="1" smtClean="0"/>
              <a:t>wind</a:t>
            </a:r>
            <a:r>
              <a:rPr lang="es-ES" dirty="0" smtClean="0"/>
              <a:t> </a:t>
            </a:r>
            <a:r>
              <a:rPr lang="es-ES" dirty="0" err="1" smtClean="0"/>
              <a:t>power</a:t>
            </a:r>
            <a:r>
              <a:rPr lang="es-ES" dirty="0" smtClean="0"/>
              <a:t> </a:t>
            </a:r>
            <a:r>
              <a:rPr lang="es-ES" dirty="0" err="1" smtClean="0"/>
              <a:t>predictions</a:t>
            </a:r>
            <a:endParaRPr lang="es-ES" dirty="0"/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38" y="1014534"/>
            <a:ext cx="8316924" cy="3870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942" y="1014534"/>
            <a:ext cx="692520" cy="3870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9710" y="6222634"/>
            <a:ext cx="2088232" cy="40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8" name="17 Image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5195422"/>
            <a:ext cx="3084858" cy="1346251"/>
          </a:xfrm>
          <a:prstGeom prst="rect">
            <a:avLst/>
          </a:prstGeom>
        </p:spPr>
      </p:pic>
      <p:pic>
        <p:nvPicPr>
          <p:cNvPr id="19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942" y="6222634"/>
            <a:ext cx="512386" cy="41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7382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s-ES_tradnl" dirty="0" err="1" smtClean="0"/>
              <a:t>Climate</a:t>
            </a:r>
            <a:r>
              <a:rPr lang="es-ES_tradnl" dirty="0" smtClean="0"/>
              <a:t> </a:t>
            </a:r>
            <a:r>
              <a:rPr lang="es-ES_tradnl" dirty="0" err="1" smtClean="0"/>
              <a:t>predictions</a:t>
            </a:r>
            <a:r>
              <a:rPr lang="es-ES_tradnl" dirty="0" smtClean="0"/>
              <a:t> </a:t>
            </a:r>
            <a:r>
              <a:rPr lang="es-ES_tradnl" dirty="0" err="1" smtClean="0"/>
              <a:t>for</a:t>
            </a:r>
            <a:r>
              <a:rPr lang="es-ES_tradnl" dirty="0" smtClean="0"/>
              <a:t> </a:t>
            </a:r>
            <a:r>
              <a:rPr lang="es-ES_tradnl" dirty="0" err="1" smtClean="0"/>
              <a:t>wind</a:t>
            </a:r>
            <a:r>
              <a:rPr lang="es-ES_tradnl" dirty="0" smtClean="0"/>
              <a:t> </a:t>
            </a:r>
            <a:r>
              <a:rPr lang="es-ES_tradnl" dirty="0" err="1" smtClean="0"/>
              <a:t>power</a:t>
            </a:r>
            <a:endParaRPr lang="es-ES" dirty="0"/>
          </a:p>
        </p:txBody>
      </p:sp>
      <p:sp>
        <p:nvSpPr>
          <p:cNvPr id="24" name="23 Rectángulo redondeado"/>
          <p:cNvSpPr/>
          <p:nvPr/>
        </p:nvSpPr>
        <p:spPr>
          <a:xfrm>
            <a:off x="315912" y="3437954"/>
            <a:ext cx="8576568" cy="773297"/>
          </a:xfrm>
          <a:prstGeom prst="roundRect">
            <a:avLst/>
          </a:prstGeom>
          <a:solidFill>
            <a:srgbClr val="4F81BD"/>
          </a:solidFill>
          <a:ln>
            <a:solidFill>
              <a:srgbClr val="4F81BD"/>
            </a:solidFill>
          </a:ln>
        </p:spPr>
        <p:txBody>
          <a:bodyPr wrap="non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25" name="24 Rectángulo redondeado"/>
          <p:cNvSpPr/>
          <p:nvPr/>
        </p:nvSpPr>
        <p:spPr>
          <a:xfrm>
            <a:off x="315912" y="1061690"/>
            <a:ext cx="8576568" cy="773297"/>
          </a:xfrm>
          <a:prstGeom prst="roundRect">
            <a:avLst/>
          </a:prstGeom>
          <a:solidFill>
            <a:srgbClr val="4F81BD"/>
          </a:solidFill>
          <a:ln>
            <a:solidFill>
              <a:srgbClr val="4F81BD"/>
            </a:solidFill>
          </a:ln>
        </p:spPr>
        <p:txBody>
          <a:bodyPr wrap="non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26" name="Rectángulo 50"/>
          <p:cNvSpPr>
            <a:spLocks noChangeArrowheads="1"/>
          </p:cNvSpPr>
          <p:nvPr/>
        </p:nvSpPr>
        <p:spPr bwMode="auto">
          <a:xfrm>
            <a:off x="1077913" y="1970828"/>
            <a:ext cx="8305622" cy="133882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altLang="es-ES" b="1" dirty="0">
                <a:solidFill>
                  <a:prstClr val="black"/>
                </a:solidFill>
                <a:cs typeface="Arial" panose="020B0604020202020204" pitchFamily="34" charset="0"/>
              </a:rPr>
              <a:t>Wind farm planners: </a:t>
            </a:r>
            <a:r>
              <a:rPr lang="en-GB" altLang="es-ES" b="1" dirty="0" smtClean="0">
                <a:solidFill>
                  <a:prstClr val="black"/>
                </a:solidFill>
                <a:cs typeface="Arial" panose="020B0604020202020204" pitchFamily="34" charset="0"/>
              </a:rPr>
              <a:t>	</a:t>
            </a:r>
            <a:r>
              <a:rPr lang="en-GB" altLang="es-ES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Site </a:t>
            </a:r>
            <a:r>
              <a:rPr lang="en-GB" altLang="es-ES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selection</a:t>
            </a: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altLang="es-ES" b="1" dirty="0">
                <a:solidFill>
                  <a:prstClr val="black"/>
                </a:solidFill>
                <a:cs typeface="Arial" panose="020B0604020202020204" pitchFamily="34" charset="0"/>
              </a:rPr>
              <a:t>Wind farm investors: </a:t>
            </a:r>
            <a:r>
              <a:rPr lang="en-GB" altLang="es-ES" b="1" dirty="0" smtClean="0">
                <a:solidFill>
                  <a:prstClr val="black"/>
                </a:solidFill>
                <a:cs typeface="Arial" panose="020B0604020202020204" pitchFamily="34" charset="0"/>
              </a:rPr>
              <a:t>	</a:t>
            </a:r>
            <a:r>
              <a:rPr lang="en-GB" altLang="es-ES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Evaluate </a:t>
            </a:r>
            <a:r>
              <a:rPr lang="en-GB" altLang="es-ES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return on investments</a:t>
            </a: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altLang="es-ES" b="1" dirty="0">
                <a:solidFill>
                  <a:prstClr val="black"/>
                </a:solidFill>
                <a:cs typeface="Arial" panose="020B0604020202020204" pitchFamily="34" charset="0"/>
              </a:rPr>
              <a:t>Policy makers:</a:t>
            </a:r>
            <a:r>
              <a:rPr lang="en-GB" altLang="es-ES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GB" altLang="es-ES" dirty="0" smtClean="0">
                <a:solidFill>
                  <a:prstClr val="black"/>
                </a:solidFill>
                <a:cs typeface="Arial" panose="020B0604020202020204" pitchFamily="34" charset="0"/>
              </a:rPr>
              <a:t>	</a:t>
            </a:r>
            <a:r>
              <a:rPr lang="en-GB" altLang="es-ES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Understand </a:t>
            </a:r>
            <a:r>
              <a:rPr lang="en-GB" altLang="es-ES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changes to energy </a:t>
            </a:r>
            <a:r>
              <a:rPr lang="en-GB" altLang="es-ES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mix</a:t>
            </a:r>
            <a:endParaRPr lang="en-GB" altLang="es-ES" dirty="0">
              <a:solidFill>
                <a:prstClr val="black">
                  <a:lumMod val="65000"/>
                  <a:lumOff val="35000"/>
                </a:prstClr>
              </a:solidFill>
              <a:cs typeface="Arial" panose="020B0604020202020204" pitchFamily="34" charset="0"/>
            </a:endParaRPr>
          </a:p>
        </p:txBody>
      </p:sp>
      <p:sp>
        <p:nvSpPr>
          <p:cNvPr id="27" name="Rectángulo 2"/>
          <p:cNvSpPr/>
          <p:nvPr/>
        </p:nvSpPr>
        <p:spPr>
          <a:xfrm>
            <a:off x="315911" y="1248283"/>
            <a:ext cx="85765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dirty="0" smtClean="0">
                <a:solidFill>
                  <a:prstClr val="white"/>
                </a:solidFill>
                <a:cs typeface="Arial" panose="020B0604020202020204" pitchFamily="34" charset="0"/>
              </a:rPr>
              <a:t>Pre-Construction </a:t>
            </a:r>
            <a:r>
              <a:rPr lang="en-GB" sz="2000" b="1" dirty="0">
                <a:solidFill>
                  <a:prstClr val="white"/>
                </a:solidFill>
                <a:cs typeface="Arial" panose="020B0604020202020204" pitchFamily="34" charset="0"/>
              </a:rPr>
              <a:t>Decisions</a:t>
            </a:r>
            <a:r>
              <a:rPr lang="en-GB" sz="2000" b="1" dirty="0" smtClean="0">
                <a:solidFill>
                  <a:prstClr val="white"/>
                </a:solidFill>
                <a:cs typeface="Arial" panose="020B0604020202020204" pitchFamily="34" charset="0"/>
              </a:rPr>
              <a:t>: </a:t>
            </a:r>
            <a:r>
              <a:rPr lang="en-GB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Annual </a:t>
            </a:r>
            <a:r>
              <a:rPr lang="en-GB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to Decadal </a:t>
            </a:r>
            <a:r>
              <a:rPr lang="en-GB" sz="2000" b="1" dirty="0">
                <a:solidFill>
                  <a:prstClr val="white"/>
                </a:solidFill>
                <a:cs typeface="Arial" panose="020B0604020202020204" pitchFamily="34" charset="0"/>
              </a:rPr>
              <a:t>Timescales</a:t>
            </a:r>
          </a:p>
        </p:txBody>
      </p:sp>
      <p:sp>
        <p:nvSpPr>
          <p:cNvPr id="28" name="Rectángulo 5"/>
          <p:cNvSpPr/>
          <p:nvPr/>
        </p:nvSpPr>
        <p:spPr>
          <a:xfrm>
            <a:off x="314790" y="3624547"/>
            <a:ext cx="85765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prstClr val="white"/>
                </a:solidFill>
                <a:cs typeface="Arial" panose="020B0604020202020204" pitchFamily="34" charset="0"/>
              </a:rPr>
              <a:t>Post-Construction </a:t>
            </a:r>
            <a:r>
              <a:rPr lang="en-US" sz="2000" b="1" dirty="0">
                <a:solidFill>
                  <a:prstClr val="white"/>
                </a:solidFill>
                <a:cs typeface="Arial" panose="020B0604020202020204" pitchFamily="34" charset="0"/>
              </a:rPr>
              <a:t>Decisions</a:t>
            </a:r>
            <a:r>
              <a:rPr lang="en-US" sz="2000" b="1" dirty="0" smtClean="0">
                <a:solidFill>
                  <a:prstClr val="white"/>
                </a:solidFill>
                <a:cs typeface="Arial" panose="020B0604020202020204" pitchFamily="34" charset="0"/>
              </a:rPr>
              <a:t>: 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Monthly </a:t>
            </a:r>
            <a:r>
              <a:rPr 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to Seasonal </a:t>
            </a:r>
            <a:r>
              <a:rPr lang="en-US" sz="2000" b="1" dirty="0">
                <a:solidFill>
                  <a:prstClr val="white"/>
                </a:solidFill>
                <a:cs typeface="Arial" panose="020B0604020202020204" pitchFamily="34" charset="0"/>
              </a:rPr>
              <a:t>Timescales</a:t>
            </a:r>
          </a:p>
        </p:txBody>
      </p:sp>
      <p:sp>
        <p:nvSpPr>
          <p:cNvPr id="29" name="Rectángulo 50"/>
          <p:cNvSpPr>
            <a:spLocks noChangeArrowheads="1"/>
          </p:cNvSpPr>
          <p:nvPr/>
        </p:nvSpPr>
        <p:spPr bwMode="auto">
          <a:xfrm>
            <a:off x="1077912" y="4396467"/>
            <a:ext cx="7873571" cy="175432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s-ES" b="1" dirty="0">
                <a:solidFill>
                  <a:prstClr val="black"/>
                </a:solidFill>
                <a:cs typeface="Arial" panose="020B0604020202020204" pitchFamily="34" charset="0"/>
              </a:rPr>
              <a:t>Energy producers: </a:t>
            </a:r>
            <a:r>
              <a:rPr lang="en-US" altLang="es-ES" b="1" dirty="0" smtClean="0">
                <a:solidFill>
                  <a:prstClr val="black"/>
                </a:solidFill>
                <a:cs typeface="Arial" panose="020B0604020202020204" pitchFamily="34" charset="0"/>
              </a:rPr>
              <a:t>	</a:t>
            </a:r>
            <a:r>
              <a:rPr lang="en-US" altLang="es-ES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Resource </a:t>
            </a:r>
            <a:r>
              <a:rPr lang="en-US" altLang="es-ES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management strategies</a:t>
            </a: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s-ES" b="1" dirty="0">
                <a:solidFill>
                  <a:srgbClr val="000000"/>
                </a:solidFill>
                <a:cs typeface="Arial" panose="020B0604020202020204" pitchFamily="34" charset="0"/>
              </a:rPr>
              <a:t>Energy traders: </a:t>
            </a:r>
            <a:r>
              <a:rPr lang="en-US" altLang="es-ES" b="1" dirty="0" smtClean="0">
                <a:solidFill>
                  <a:srgbClr val="000000"/>
                </a:solidFill>
                <a:cs typeface="Arial" panose="020B0604020202020204" pitchFamily="34" charset="0"/>
              </a:rPr>
              <a:t>	</a:t>
            </a:r>
            <a:r>
              <a:rPr lang="en-US" altLang="es-ES" dirty="0" smtClean="0">
                <a:solidFill>
                  <a:srgbClr val="000000"/>
                </a:solidFill>
                <a:cs typeface="Arial" panose="020B0604020202020204" pitchFamily="34" charset="0"/>
              </a:rPr>
              <a:t>Resource </a:t>
            </a:r>
            <a:r>
              <a:rPr lang="en-US" altLang="es-ES" dirty="0">
                <a:solidFill>
                  <a:srgbClr val="000000"/>
                </a:solidFill>
                <a:cs typeface="Arial" panose="020B0604020202020204" pitchFamily="34" charset="0"/>
              </a:rPr>
              <a:t>effects on markets</a:t>
            </a: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s-ES" b="1" dirty="0">
                <a:solidFill>
                  <a:prstClr val="black"/>
                </a:solidFill>
                <a:cs typeface="Arial" panose="020B0604020202020204" pitchFamily="34" charset="0"/>
              </a:rPr>
              <a:t>Wind farm operators: </a:t>
            </a:r>
            <a:r>
              <a:rPr lang="en-US" altLang="es-ES" b="1" dirty="0" smtClean="0">
                <a:solidFill>
                  <a:prstClr val="black"/>
                </a:solidFill>
                <a:cs typeface="Arial" panose="020B0604020202020204" pitchFamily="34" charset="0"/>
              </a:rPr>
              <a:t>	</a:t>
            </a:r>
            <a:r>
              <a:rPr lang="en-US" altLang="es-ES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Planning </a:t>
            </a:r>
            <a:r>
              <a:rPr lang="en-US" altLang="es-ES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for maintenance works</a:t>
            </a: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s-ES" b="1" dirty="0">
                <a:solidFill>
                  <a:prstClr val="black"/>
                </a:solidFill>
                <a:cs typeface="Arial" panose="020B0604020202020204" pitchFamily="34" charset="0"/>
              </a:rPr>
              <a:t>Wind farm investors: </a:t>
            </a:r>
            <a:r>
              <a:rPr lang="en-US" altLang="es-ES" b="1" dirty="0" smtClean="0">
                <a:solidFill>
                  <a:prstClr val="black"/>
                </a:solidFill>
                <a:cs typeface="Arial" panose="020B0604020202020204" pitchFamily="34" charset="0"/>
              </a:rPr>
              <a:t>	</a:t>
            </a:r>
            <a:r>
              <a:rPr lang="en-US" altLang="es-ES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Optimize </a:t>
            </a:r>
            <a:r>
              <a:rPr lang="en-US" altLang="es-ES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return on investments</a:t>
            </a:r>
          </a:p>
        </p:txBody>
      </p:sp>
    </p:spTree>
    <p:extLst>
      <p:ext uri="{BB962C8B-B14F-4D97-AF65-F5344CB8AC3E}">
        <p14:creationId xmlns:p14="http://schemas.microsoft.com/office/powerpoint/2010/main" val="14054177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0175" y="144463"/>
            <a:ext cx="6567488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National and International collaborations</a:t>
            </a:r>
            <a:endParaRPr lang="en-US" dirty="0"/>
          </a:p>
        </p:txBody>
      </p:sp>
      <p:pic>
        <p:nvPicPr>
          <p:cNvPr id="3072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7" b="294"/>
          <a:stretch>
            <a:fillRect/>
          </a:stretch>
        </p:blipFill>
        <p:spPr bwMode="auto">
          <a:xfrm>
            <a:off x="130175" y="846138"/>
            <a:ext cx="8932863" cy="475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363" y="1082675"/>
            <a:ext cx="1052512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Imagen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245" y="2416810"/>
            <a:ext cx="723900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Imagen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989" y="4590082"/>
            <a:ext cx="6397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Imagen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25" y="1866900"/>
            <a:ext cx="7397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Imagen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731" y="2903458"/>
            <a:ext cx="1770063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Imagen 2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3610833"/>
            <a:ext cx="85248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0" name="Imagen 2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925" y="4437063"/>
            <a:ext cx="657225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1" name="Imagen 2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700" y="2874962"/>
            <a:ext cx="1219200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2" name="Imagen 2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574" y="1766549"/>
            <a:ext cx="8461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3" name="Imagen 3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300" y="1112838"/>
            <a:ext cx="1042988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4" name="Imagen 3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3" y="1120775"/>
            <a:ext cx="1089025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5" name="Picture 1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400" y="1112838"/>
            <a:ext cx="1701800" cy="49847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6" name="Imagen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280" y="4579622"/>
            <a:ext cx="246856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7" name="Imagen 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1901825"/>
            <a:ext cx="998538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8" name="Imagen 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3641725"/>
            <a:ext cx="7239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9" name="Imagen 6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519" y="4982211"/>
            <a:ext cx="3286125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0" name="Imagen 1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238" y="3535363"/>
            <a:ext cx="1017587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1" name="Picture 16" descr="http://www.redtransfer.org/blog/wp-content/uploads/2014/02/CSIC_logo.jp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340" y="4233863"/>
            <a:ext cx="16208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2" name="Picture 18" descr="http://www.creal.cat/projectebreathe/images/logoCREAL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131" y="1704658"/>
            <a:ext cx="735012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3" name="Picture 8" descr="https://www.upm.es/tiendaUPM/catalog/images/Pin%20logotipo%20UPM.jp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5" t="14357" r="19997" b="25851"/>
          <a:stretch>
            <a:fillRect/>
          </a:stretch>
        </p:blipFill>
        <p:spPr bwMode="auto">
          <a:xfrm>
            <a:off x="3772227" y="1652272"/>
            <a:ext cx="8509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4" name="Imagen 61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085" y="1921033"/>
            <a:ext cx="138271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5" name="Imagen 62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2709863"/>
            <a:ext cx="1423987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6" name="Picture 6" descr="http://www.actasanitaria.com/wp-content/uploads/2015/02/3-instituto-de-salud-carlos-iii.jp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99" b="25697"/>
          <a:stretch>
            <a:fillRect/>
          </a:stretch>
        </p:blipFill>
        <p:spPr bwMode="auto">
          <a:xfrm>
            <a:off x="3629343" y="3065462"/>
            <a:ext cx="35194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7" name="Picture 10" descr="http://www.pedaliers.com/wp-content/uploads/2014/11/sedema.jpe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700" y="3552825"/>
            <a:ext cx="2036763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8" name="Picture 2" descr="http://www.dfrcag.com/wp-content/uploads/2013/04/MeteoSim-Logo.jp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2" t="13437" r="14850" b="13246"/>
          <a:stretch>
            <a:fillRect/>
          </a:stretch>
        </p:blipFill>
        <p:spPr bwMode="auto">
          <a:xfrm>
            <a:off x="6261770" y="5612371"/>
            <a:ext cx="8699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9" name="Picture 4" descr="http://2.bp.blogspot.com/_7yB-eeGviiI/TQj7yE2S1ZI/AAAAAAAADgQ/grTm04T73GA/s1600/seat+logo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166" y="5657448"/>
            <a:ext cx="675258" cy="66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0" name="Picture 10" descr="http://www.evader-project.eu/partners/Applus%20IDIADA%202.jp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958" y="5737185"/>
            <a:ext cx="8778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1" name="Picture 2" descr="http://laguiadelvino.mx/wp-content/uploads/2013/02/logo_bodega_torres1.jp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5553" y="4973323"/>
            <a:ext cx="936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2" name="Imagen 33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1" r="15964" b="39444"/>
          <a:stretch>
            <a:fillRect/>
          </a:stretch>
        </p:blipFill>
        <p:spPr bwMode="auto">
          <a:xfrm>
            <a:off x="5705574" y="6318274"/>
            <a:ext cx="882650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3" name="Picture 29" descr="https://www.awstruepower.com/assets/logo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39" y="4225768"/>
            <a:ext cx="2103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4" name="Picture 31" descr="http://www.alstom.com/Templates/OneAlstomPlus/ui/img/logo/alstom-logo-header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280" y="2503487"/>
            <a:ext cx="15716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5" name="Picture 39" descr="http://www.cbbanyoles.es/wp-content/uploads/2014/05/Logo-Generalitat-de-Catalunya.png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36" b="37526"/>
          <a:stretch>
            <a:fillRect/>
          </a:stretch>
        </p:blipFill>
        <p:spPr bwMode="auto">
          <a:xfrm>
            <a:off x="2431594" y="6496279"/>
            <a:ext cx="1452498" cy="329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6" name="Picture 41" descr="http://bcnecologia.net/sites/default/files/bcneco-logo.jp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703" y="5741310"/>
            <a:ext cx="1406783" cy="432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7" name="Picture 43" descr="http://blog.proyectosnavarra.es/wp-content/uploads/2012/11/logo-cener-eng.jp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284" y="2488246"/>
            <a:ext cx="222408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8" name="Imagen 39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224" y="6435707"/>
            <a:ext cx="102235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5255418" y="5706208"/>
            <a:ext cx="1012065" cy="40648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914468" y="6454470"/>
            <a:ext cx="595470" cy="511809"/>
          </a:xfrm>
          <a:prstGeom prst="rect">
            <a:avLst/>
          </a:prstGeom>
        </p:spPr>
      </p:pic>
      <p:pic>
        <p:nvPicPr>
          <p:cNvPr id="1026" name="Picture 2" descr="http://inlab.fib.upc.edu/sites/default/files/logo_inlab.png"/>
          <p:cNvPicPr>
            <a:picLocks noChangeAspect="1" noChangeArrowheads="1"/>
          </p:cNvPicPr>
          <p:nvPr/>
        </p:nvPicPr>
        <p:blipFill rotWithShape="1"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5"/>
          <a:stretch/>
        </p:blipFill>
        <p:spPr bwMode="auto">
          <a:xfrm>
            <a:off x="7051836" y="5598194"/>
            <a:ext cx="1070168" cy="574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3.racc.es/microsites/socio/img/theme/logo.jp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291" y="5618122"/>
            <a:ext cx="7620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21834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Shape 3"/>
          <p:cNvSpPr txBox="1">
            <a:spLocks noChangeAspect="1" noChangeArrowheads="1"/>
          </p:cNvSpPr>
          <p:nvPr/>
        </p:nvSpPr>
        <p:spPr bwMode="auto">
          <a:xfrm>
            <a:off x="1371600" y="3654425"/>
            <a:ext cx="64008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s-ES" altLang="es-ES" sz="3200">
                <a:solidFill>
                  <a:srgbClr val="FFFFFF"/>
                </a:solidFill>
              </a:rPr>
              <a:t>Thank you!</a:t>
            </a:r>
          </a:p>
          <a:p>
            <a:pPr algn="ctr" eaLnBrk="1" hangingPunct="1"/>
            <a:endParaRPr lang="en-US" altLang="es-ES" sz="2400">
              <a:latin typeface="Calibri" pitchFamily="34" charset="0"/>
            </a:endParaRPr>
          </a:p>
        </p:txBody>
      </p:sp>
      <p:sp>
        <p:nvSpPr>
          <p:cNvPr id="4" name="TextShape 4"/>
          <p:cNvSpPr txBox="1">
            <a:spLocks noChangeArrowheads="1"/>
          </p:cNvSpPr>
          <p:nvPr/>
        </p:nvSpPr>
        <p:spPr bwMode="auto">
          <a:xfrm>
            <a:off x="1350963" y="4325938"/>
            <a:ext cx="6480175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s-ES" dirty="0" err="1" smtClean="0">
                <a:solidFill>
                  <a:srgbClr val="FFFFFF"/>
                </a:solidFill>
                <a:latin typeface="+mn-lt"/>
              </a:rPr>
              <a:t>For</a:t>
            </a:r>
            <a:r>
              <a:rPr lang="es-ES" dirty="0" smtClean="0">
                <a:solidFill>
                  <a:srgbClr val="FFFFFF"/>
                </a:solidFill>
                <a:latin typeface="+mn-lt"/>
              </a:rPr>
              <a:t> </a:t>
            </a:r>
            <a:r>
              <a:rPr lang="es-ES" dirty="0" err="1" smtClean="0">
                <a:solidFill>
                  <a:srgbClr val="FFFFFF"/>
                </a:solidFill>
                <a:latin typeface="+mn-lt"/>
              </a:rPr>
              <a:t>further</a:t>
            </a:r>
            <a:r>
              <a:rPr lang="es-ES" dirty="0" smtClean="0">
                <a:solidFill>
                  <a:srgbClr val="FFFFFF"/>
                </a:solidFill>
                <a:latin typeface="+mn-lt"/>
              </a:rPr>
              <a:t> </a:t>
            </a:r>
            <a:r>
              <a:rPr lang="es-ES" dirty="0" err="1" smtClean="0">
                <a:solidFill>
                  <a:srgbClr val="FFFFFF"/>
                </a:solidFill>
                <a:latin typeface="+mn-lt"/>
              </a:rPr>
              <a:t>information</a:t>
            </a:r>
            <a:r>
              <a:rPr lang="es-ES" dirty="0" smtClean="0">
                <a:solidFill>
                  <a:srgbClr val="FFFFFF"/>
                </a:solidFill>
                <a:latin typeface="+mn-lt"/>
              </a:rPr>
              <a:t> </a:t>
            </a:r>
            <a:r>
              <a:rPr lang="es-ES" dirty="0" err="1" smtClean="0">
                <a:solidFill>
                  <a:srgbClr val="FFFFFF"/>
                </a:solidFill>
                <a:latin typeface="+mn-lt"/>
              </a:rPr>
              <a:t>please</a:t>
            </a:r>
            <a:r>
              <a:rPr lang="es-ES" dirty="0" smtClean="0">
                <a:solidFill>
                  <a:srgbClr val="FFFFFF"/>
                </a:solidFill>
                <a:latin typeface="+mn-lt"/>
              </a:rPr>
              <a:t> </a:t>
            </a:r>
            <a:r>
              <a:rPr lang="es-ES" dirty="0" err="1" smtClean="0">
                <a:solidFill>
                  <a:srgbClr val="FFFFFF"/>
                </a:solidFill>
                <a:latin typeface="+mn-lt"/>
              </a:rPr>
              <a:t>contact</a:t>
            </a:r>
            <a:endParaRPr lang="es-ES" dirty="0" smtClean="0">
              <a:solidFill>
                <a:srgbClr val="FFFFFF"/>
              </a:solidFill>
              <a:latin typeface="+mn-lt"/>
            </a:endParaRPr>
          </a:p>
          <a:p>
            <a:pPr algn="ctr" eaLnBrk="1" hangingPunct="1">
              <a:defRPr/>
            </a:pPr>
            <a:r>
              <a:rPr lang="es-ES_tradnl" b="1" dirty="0" err="1">
                <a:solidFill>
                  <a:srgbClr val="FFFFFF"/>
                </a:solidFill>
                <a:latin typeface="+mn-lt"/>
              </a:rPr>
              <a:t>i</a:t>
            </a:r>
            <a:r>
              <a:rPr lang="es-ES_tradnl" b="1" dirty="0" err="1" smtClean="0">
                <a:solidFill>
                  <a:srgbClr val="FFFFFF"/>
                </a:solidFill>
                <a:latin typeface="+mn-lt"/>
              </a:rPr>
              <a:t>nfo</a:t>
            </a:r>
            <a:r>
              <a:rPr lang="es-ES_tradnl" b="1" dirty="0" err="1" smtClean="0">
                <a:solidFill>
                  <a:srgbClr val="FFFFFF"/>
                </a:solidFill>
                <a:latin typeface="+mn-lt"/>
              </a:rPr>
              <a:t>-services-es@bsc.es</a:t>
            </a:r>
            <a:endParaRPr lang="es-ES" b="1" dirty="0" smtClean="0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5" name="Picture 7"/>
          <p:cNvPicPr>
            <a:picLocks noChangeAspect="1"/>
          </p:cNvPicPr>
          <p:nvPr/>
        </p:nvPicPr>
        <p:blipFill>
          <a:blip r:embed="rId3">
            <a:alphaModFix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1296" y1="51302" x2="31296" y2="51302"/>
                        <a14:foregroundMark x1="18889" y1="46875" x2="18889" y2="46875"/>
                        <a14:foregroundMark x1="73333" y1="26302" x2="73333" y2="26302"/>
                        <a14:foregroundMark x1="83704" y1="34635" x2="83704" y2="34635"/>
                        <a14:foregroundMark x1="82778" y1="43750" x2="82778" y2="43750"/>
                        <a14:foregroundMark x1="43148" y1="23698" x2="43148" y2="23698"/>
                        <a14:foregroundMark x1="22778" y1="23177" x2="22778" y2="23177"/>
                        <a14:foregroundMark x1="18889" y1="24479" x2="18889" y2="24479"/>
                        <a14:foregroundMark x1="67037" y1="68750" x2="67037" y2="68750"/>
                        <a14:foregroundMark x1="64259" y1="63281" x2="64259" y2="63281"/>
                        <a14:foregroundMark x1="71667" y1="66146" x2="71667" y2="66146"/>
                        <a14:foregroundMark x1="69444" y1="65885" x2="69444" y2="65885"/>
                        <a14:foregroundMark x1="70741" y1="70052" x2="70741" y2="70052"/>
                        <a14:foregroundMark x1="72037" y1="73177" x2="72037" y2="73177"/>
                        <a14:foregroundMark x1="71111" y1="63802" x2="71111" y2="63802"/>
                        <a14:foregroundMark x1="67037" y1="63281" x2="67037" y2="63281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536960" y="5355687"/>
            <a:ext cx="2016224" cy="13226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Barcelona Supercomputing Center</a:t>
            </a:r>
            <a:endParaRPr lang="en-US" dirty="0"/>
          </a:p>
        </p:txBody>
      </p:sp>
      <p:sp>
        <p:nvSpPr>
          <p:cNvPr id="13315" name="Rectángulo 16"/>
          <p:cNvSpPr>
            <a:spLocks noChangeArrowheads="1"/>
          </p:cNvSpPr>
          <p:nvPr/>
        </p:nvSpPr>
        <p:spPr bwMode="auto">
          <a:xfrm>
            <a:off x="107504" y="1003300"/>
            <a:ext cx="8846442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en-GB" altLang="es-ES" sz="2800" dirty="0"/>
              <a:t>Created in 2005; 350 </a:t>
            </a:r>
            <a:r>
              <a:rPr lang="en-GB" altLang="es-ES" sz="2800" dirty="0" smtClean="0"/>
              <a:t>employees</a:t>
            </a:r>
            <a:endParaRPr lang="en-GB" altLang="es-ES" sz="2800" dirty="0"/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en-GB" altLang="es-ES" sz="2800" dirty="0"/>
              <a:t>Research, develop and manage information technology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en-GB" altLang="es-ES" sz="2800" dirty="0"/>
              <a:t>Facilitate scientific progress and its application in society</a:t>
            </a:r>
          </a:p>
        </p:txBody>
      </p:sp>
      <p:pic>
        <p:nvPicPr>
          <p:cNvPr id="13318" name="Imagen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37954"/>
            <a:ext cx="4787659" cy="276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Imagen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845" y="3149922"/>
            <a:ext cx="3136603" cy="3351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70878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s-ES" dirty="0" err="1" smtClean="0"/>
              <a:t>Climate</a:t>
            </a:r>
            <a:r>
              <a:rPr lang="es-ES" dirty="0" smtClean="0"/>
              <a:t> </a:t>
            </a:r>
            <a:r>
              <a:rPr lang="es-ES" dirty="0" err="1" smtClean="0"/>
              <a:t>predictions</a:t>
            </a:r>
            <a:r>
              <a:rPr lang="es-ES" dirty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wind</a:t>
            </a:r>
            <a:r>
              <a:rPr lang="es-ES" dirty="0" smtClean="0"/>
              <a:t> </a:t>
            </a:r>
            <a:r>
              <a:rPr lang="es-ES" dirty="0" err="1" smtClean="0"/>
              <a:t>power</a:t>
            </a:r>
            <a:endParaRPr lang="es-ES" dirty="0"/>
          </a:p>
        </p:txBody>
      </p:sp>
      <p:sp>
        <p:nvSpPr>
          <p:cNvPr id="23555" name="Text Placeholder 4"/>
          <p:cNvSpPr>
            <a:spLocks noGrp="1"/>
          </p:cNvSpPr>
          <p:nvPr>
            <p:ph type="body" sz="quarter" idx="10"/>
          </p:nvPr>
        </p:nvSpPr>
        <p:spPr bwMode="auto">
          <a:xfrm>
            <a:off x="287338" y="1062038"/>
            <a:ext cx="8569325" cy="35020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331" tIns="44665" rIns="89331" bIns="44665" numCol="1" anchor="t" anchorCtr="0" compatLnSpc="1">
            <a:prstTxWarp prst="textNoShape">
              <a:avLst/>
            </a:prstTxWarp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altLang="es-ES" dirty="0" smtClean="0">
                <a:latin typeface="Calibri" pitchFamily="34" charset="0"/>
                <a:ea typeface="ＭＳ Ｐゴシック" pitchFamily="34" charset="-128"/>
              </a:rPr>
              <a:t>Wind farms viability plans are in a decadal timeframe (10-15 years)</a:t>
            </a:r>
          </a:p>
          <a:p>
            <a:endParaRPr lang="en-US" altLang="es-ES" dirty="0" smtClean="0">
              <a:latin typeface="Calibri" pitchFamily="34" charset="0"/>
              <a:ea typeface="ＭＳ Ｐゴシック" pitchFamily="34" charset="-128"/>
            </a:endParaRPr>
          </a:p>
          <a:p>
            <a:r>
              <a:rPr lang="en-US" altLang="es-ES" dirty="0" smtClean="0">
                <a:latin typeface="Calibri" pitchFamily="34" charset="0"/>
                <a:ea typeface="ＭＳ Ｐゴシック" pitchFamily="34" charset="-128"/>
              </a:rPr>
              <a:t>Need for sub-seasonal, seasonal and decadal climate predictions, new field in climate predictions</a:t>
            </a:r>
          </a:p>
          <a:p>
            <a:endParaRPr lang="en-US" altLang="es-ES" dirty="0" smtClean="0">
              <a:latin typeface="Calibri" pitchFamily="34" charset="0"/>
              <a:ea typeface="ＭＳ Ｐゴシック" pitchFamily="34" charset="-128"/>
            </a:endParaRPr>
          </a:p>
          <a:p>
            <a:r>
              <a:rPr lang="en-US" altLang="es-ES" dirty="0" smtClean="0">
                <a:latin typeface="Calibri" pitchFamily="34" charset="0"/>
                <a:ea typeface="ＭＳ Ｐゴシック" pitchFamily="34" charset="-128"/>
              </a:rPr>
              <a:t>Worldwide only BSC-ES + Met Office work in this timeframe</a:t>
            </a:r>
          </a:p>
          <a:p>
            <a:endParaRPr lang="en-US" altLang="es-ES" dirty="0" smtClean="0">
              <a:latin typeface="Calibri" pitchFamily="34" charset="0"/>
              <a:ea typeface="ＭＳ Ｐゴシック" pitchFamily="34" charset="-128"/>
            </a:endParaRPr>
          </a:p>
          <a:p>
            <a:r>
              <a:rPr lang="en-US" altLang="es-ES" dirty="0" smtClean="0">
                <a:latin typeface="Calibri" pitchFamily="34" charset="0"/>
                <a:ea typeface="ＭＳ Ｐゴシック" pitchFamily="34" charset="-128"/>
              </a:rPr>
              <a:t>Partners in European projects (FP7 and H2020) in collaboration with private wind sector (EDF, Vortex, EDPR…)  </a:t>
            </a:r>
          </a:p>
        </p:txBody>
      </p:sp>
      <p:sp>
        <p:nvSpPr>
          <p:cNvPr id="23556" name="AutoShape 2" descr="Image result for edpr logo"/>
          <p:cNvSpPr>
            <a:spLocks noChangeAspect="1" noChangeArrowheads="1"/>
          </p:cNvSpPr>
          <p:nvPr/>
        </p:nvSpPr>
        <p:spPr bwMode="auto">
          <a:xfrm>
            <a:off x="176213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s-ES" altLang="es-ES"/>
          </a:p>
        </p:txBody>
      </p:sp>
      <p:pic>
        <p:nvPicPr>
          <p:cNvPr id="12" name="Picture 4" descr="http://kwind.me/future-of-renewables/assets/logo-edp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96" r="26328"/>
          <a:stretch>
            <a:fillRect/>
          </a:stretch>
        </p:blipFill>
        <p:spPr bwMode="auto">
          <a:xfrm>
            <a:off x="1735529" y="6209417"/>
            <a:ext cx="1845051" cy="757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https://brandcenter-en.edf.com/fichiers/fckeditor/Brandcenter/Gouvernance/EDF_Logo_RGB_300_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2" t="17789" r="11491" b="13210"/>
          <a:stretch>
            <a:fillRect/>
          </a:stretch>
        </p:blipFill>
        <p:spPr bwMode="auto">
          <a:xfrm>
            <a:off x="133782" y="5632696"/>
            <a:ext cx="1581147" cy="757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http://www.wclimate.com/wp-content/uploads/2014/08/logo-alstom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142" y="6340435"/>
            <a:ext cx="1449195" cy="395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0" descr="https://www.enbw.com/cd-layout/images/all/logo_enbw-1400139937707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916" y="5888853"/>
            <a:ext cx="17716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2" descr="http://www.vortexfdc.com/assets/img/vortex-logo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5745311"/>
            <a:ext cx="1433270" cy="464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http://t0.gstatic.com/images?q=tbn:ANd9GcT0EwAOdFIc9NJoeoQtXYEtQnVl0gcGD98nDzMHgk7c0kcRH2wg4A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6232235"/>
            <a:ext cx="1321381" cy="46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75660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lnSpc>
                <a:spcPts val="2400"/>
              </a:lnSpc>
              <a:defRPr/>
            </a:pPr>
            <a:r>
              <a:rPr lang="en-US" dirty="0" smtClean="0"/>
              <a:t>Climate predictions</a:t>
            </a:r>
            <a:endParaRPr lang="es-ES" dirty="0"/>
          </a:p>
        </p:txBody>
      </p:sp>
      <p:sp>
        <p:nvSpPr>
          <p:cNvPr id="24" name="CasellaDiTesto 7"/>
          <p:cNvSpPr txBox="1">
            <a:spLocks noChangeArrowheads="1"/>
          </p:cNvSpPr>
          <p:nvPr/>
        </p:nvSpPr>
        <p:spPr bwMode="auto">
          <a:xfrm>
            <a:off x="152400" y="1133698"/>
            <a:ext cx="8839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800" b="1" dirty="0">
                <a:solidFill>
                  <a:schemeClr val="accent2"/>
                </a:solidFill>
                <a:latin typeface="+mn-lt"/>
              </a:rPr>
              <a:t>How can we predict climate for the coming </a:t>
            </a:r>
            <a:r>
              <a:rPr lang="en-GB" sz="2800" b="1" dirty="0" smtClean="0">
                <a:solidFill>
                  <a:schemeClr val="accent2"/>
                </a:solidFill>
                <a:latin typeface="+mn-lt"/>
              </a:rPr>
              <a:t>season </a:t>
            </a:r>
            <a:r>
              <a:rPr lang="en-GB" sz="2800" b="1" dirty="0">
                <a:solidFill>
                  <a:schemeClr val="accent2"/>
                </a:solidFill>
                <a:latin typeface="+mn-lt"/>
              </a:rPr>
              <a:t>if we cannot predict the weather next </a:t>
            </a:r>
            <a:r>
              <a:rPr lang="en-GB" sz="2800" b="1" dirty="0" smtClean="0">
                <a:solidFill>
                  <a:schemeClr val="accent2"/>
                </a:solidFill>
                <a:latin typeface="+mn-lt"/>
              </a:rPr>
              <a:t>week?</a:t>
            </a:r>
            <a:endParaRPr lang="en-GB" sz="2800" b="1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26" name="CasellaDiTesto 14"/>
          <p:cNvSpPr txBox="1"/>
          <p:nvPr/>
        </p:nvSpPr>
        <p:spPr>
          <a:xfrm>
            <a:off x="251520" y="4696350"/>
            <a:ext cx="2304256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r>
              <a:rPr lang="en-GB" dirty="0"/>
              <a:t>Climate </a:t>
            </a:r>
            <a:r>
              <a:rPr lang="en-GB" dirty="0" smtClean="0"/>
              <a:t>predictions</a:t>
            </a:r>
            <a:endParaRPr lang="en-GB" dirty="0"/>
          </a:p>
        </p:txBody>
      </p:sp>
      <p:sp>
        <p:nvSpPr>
          <p:cNvPr id="7" name="CasellaDiTesto 14"/>
          <p:cNvSpPr txBox="1"/>
          <p:nvPr/>
        </p:nvSpPr>
        <p:spPr>
          <a:xfrm>
            <a:off x="251520" y="2995070"/>
            <a:ext cx="2304256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r>
              <a:rPr lang="en-GB" dirty="0"/>
              <a:t>Weather </a:t>
            </a:r>
            <a:r>
              <a:rPr lang="en-GB" dirty="0" smtClean="0"/>
              <a:t>forecasts</a:t>
            </a:r>
            <a:endParaRPr lang="en-GB" dirty="0"/>
          </a:p>
        </p:txBody>
      </p:sp>
      <p:sp>
        <p:nvSpPr>
          <p:cNvPr id="3" name="2 Rectángulo"/>
          <p:cNvSpPr/>
          <p:nvPr/>
        </p:nvSpPr>
        <p:spPr>
          <a:xfrm>
            <a:off x="2843808" y="2995070"/>
            <a:ext cx="59766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accent5">
                    <a:lumMod val="75000"/>
                  </a:schemeClr>
                </a:solidFill>
              </a:rPr>
              <a:t>The </a:t>
            </a: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forecasts are based in the </a:t>
            </a:r>
            <a:r>
              <a:rPr lang="en-GB" dirty="0">
                <a:solidFill>
                  <a:schemeClr val="accent5">
                    <a:lumMod val="75000"/>
                  </a:schemeClr>
                </a:solidFill>
              </a:rPr>
              <a:t>initial conditions of the </a:t>
            </a:r>
            <a:r>
              <a:rPr lang="en-GB" sz="2000" b="1" dirty="0" smtClean="0">
                <a:solidFill>
                  <a:schemeClr val="accent5">
                    <a:lumMod val="50000"/>
                  </a:schemeClr>
                </a:solidFill>
              </a:rPr>
              <a:t>atmosphere</a:t>
            </a:r>
            <a:r>
              <a:rPr lang="en-GB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en-GB" dirty="0">
                <a:solidFill>
                  <a:schemeClr val="accent5">
                    <a:lumMod val="75000"/>
                  </a:schemeClr>
                </a:solidFill>
              </a:rPr>
              <a:t>which </a:t>
            </a: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is highly variable </a:t>
            </a:r>
            <a:r>
              <a:rPr lang="en-GB" dirty="0">
                <a:solidFill>
                  <a:schemeClr val="accent5">
                    <a:lumMod val="75000"/>
                  </a:schemeClr>
                </a:solidFill>
              </a:rPr>
              <a:t>and develops a </a:t>
            </a: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chaotic behaviour </a:t>
            </a:r>
            <a:r>
              <a:rPr lang="en-GB" dirty="0">
                <a:solidFill>
                  <a:schemeClr val="accent5">
                    <a:lumMod val="75000"/>
                  </a:schemeClr>
                </a:solidFill>
              </a:rPr>
              <a:t>after </a:t>
            </a: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a few </a:t>
            </a:r>
            <a:r>
              <a:rPr lang="en-GB" dirty="0">
                <a:solidFill>
                  <a:schemeClr val="accent5">
                    <a:lumMod val="75000"/>
                  </a:schemeClr>
                </a:solidFill>
              </a:rPr>
              <a:t>days</a:t>
            </a:r>
          </a:p>
        </p:txBody>
      </p:sp>
      <p:sp>
        <p:nvSpPr>
          <p:cNvPr id="4" name="3 Rectángulo"/>
          <p:cNvSpPr/>
          <p:nvPr/>
        </p:nvSpPr>
        <p:spPr>
          <a:xfrm>
            <a:off x="2843808" y="4696350"/>
            <a:ext cx="597666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The predictions are based in the initial conditions of the </a:t>
            </a:r>
            <a:r>
              <a:rPr lang="en-GB" sz="2000" b="1" dirty="0" smtClean="0">
                <a:solidFill>
                  <a:schemeClr val="accent5">
                    <a:lumMod val="50000"/>
                  </a:schemeClr>
                </a:solidFill>
              </a:rPr>
              <a:t>sea surface temperature</a:t>
            </a: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dirty="0" smtClean="0">
                <a:solidFill>
                  <a:schemeClr val="accent5">
                    <a:lumMod val="50000"/>
                  </a:schemeClr>
                </a:solidFill>
              </a:rPr>
              <a:t>snow cover</a:t>
            </a: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 or </a:t>
            </a:r>
            <a:r>
              <a:rPr lang="en-GB" sz="2000" b="1" dirty="0" smtClean="0">
                <a:solidFill>
                  <a:schemeClr val="accent5">
                    <a:lumMod val="50000"/>
                  </a:schemeClr>
                </a:solidFill>
              </a:rPr>
              <a:t>sea ice</a:t>
            </a: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, which have a slow evolution that can range from few months to years.</a:t>
            </a:r>
            <a:endParaRPr lang="en-GB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lnSpc>
                <a:spcPts val="2400"/>
              </a:lnSpc>
              <a:defRPr/>
            </a:pPr>
            <a:r>
              <a:rPr lang="en-US" dirty="0" smtClean="0"/>
              <a:t>Climate predictions and predictability</a:t>
            </a:r>
            <a:endParaRPr lang="es-ES" dirty="0"/>
          </a:p>
        </p:txBody>
      </p:sp>
      <p:sp>
        <p:nvSpPr>
          <p:cNvPr id="7" name="Freeform 33"/>
          <p:cNvSpPr>
            <a:spLocks/>
          </p:cNvSpPr>
          <p:nvPr/>
        </p:nvSpPr>
        <p:spPr bwMode="auto">
          <a:xfrm>
            <a:off x="600075" y="4116388"/>
            <a:ext cx="6851650" cy="1600200"/>
          </a:xfrm>
          <a:custGeom>
            <a:avLst/>
            <a:gdLst>
              <a:gd name="T0" fmla="*/ 0 w 4366"/>
              <a:gd name="T1" fmla="*/ 2147483647 h 1039"/>
              <a:gd name="T2" fmla="*/ 2147483647 w 4366"/>
              <a:gd name="T3" fmla="*/ 2147483647 h 1039"/>
              <a:gd name="T4" fmla="*/ 2147483647 w 4366"/>
              <a:gd name="T5" fmla="*/ 2147483647 h 1039"/>
              <a:gd name="T6" fmla="*/ 2147483647 w 4366"/>
              <a:gd name="T7" fmla="*/ 2147483647 h 1039"/>
              <a:gd name="T8" fmla="*/ 2147483647 w 4366"/>
              <a:gd name="T9" fmla="*/ 2147483647 h 10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366"/>
              <a:gd name="T16" fmla="*/ 0 h 1039"/>
              <a:gd name="T17" fmla="*/ 4366 w 4366"/>
              <a:gd name="T18" fmla="*/ 1039 h 103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366" h="1039">
                <a:moveTo>
                  <a:pt x="0" y="75"/>
                </a:moveTo>
                <a:cubicBezTo>
                  <a:pt x="340" y="79"/>
                  <a:pt x="681" y="84"/>
                  <a:pt x="1021" y="75"/>
                </a:cubicBezTo>
                <a:cubicBezTo>
                  <a:pt x="1361" y="66"/>
                  <a:pt x="1663" y="0"/>
                  <a:pt x="2041" y="19"/>
                </a:cubicBezTo>
                <a:cubicBezTo>
                  <a:pt x="2419" y="38"/>
                  <a:pt x="2902" y="19"/>
                  <a:pt x="3289" y="189"/>
                </a:cubicBezTo>
                <a:cubicBezTo>
                  <a:pt x="3676" y="359"/>
                  <a:pt x="4021" y="699"/>
                  <a:pt x="4366" y="1039"/>
                </a:cubicBez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8" name="Freeform 32"/>
          <p:cNvSpPr>
            <a:spLocks/>
          </p:cNvSpPr>
          <p:nvPr/>
        </p:nvSpPr>
        <p:spPr bwMode="auto">
          <a:xfrm>
            <a:off x="762000" y="3316288"/>
            <a:ext cx="6678613" cy="922337"/>
          </a:xfrm>
          <a:custGeom>
            <a:avLst/>
            <a:gdLst>
              <a:gd name="T0" fmla="*/ 0 w 3686"/>
              <a:gd name="T1" fmla="*/ 2147483647 h 538"/>
              <a:gd name="T2" fmla="*/ 2147483647 w 3686"/>
              <a:gd name="T3" fmla="*/ 2147483647 h 538"/>
              <a:gd name="T4" fmla="*/ 2147483647 w 3686"/>
              <a:gd name="T5" fmla="*/ 2147483647 h 538"/>
              <a:gd name="T6" fmla="*/ 2147483647 w 3686"/>
              <a:gd name="T7" fmla="*/ 2147483647 h 538"/>
              <a:gd name="T8" fmla="*/ 2147483647 w 3686"/>
              <a:gd name="T9" fmla="*/ 2147483647 h 538"/>
              <a:gd name="T10" fmla="*/ 2147483647 w 3686"/>
              <a:gd name="T11" fmla="*/ 2147483647 h 5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686"/>
              <a:gd name="T19" fmla="*/ 0 h 538"/>
              <a:gd name="T20" fmla="*/ 3686 w 3686"/>
              <a:gd name="T21" fmla="*/ 538 h 53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686" h="538">
                <a:moveTo>
                  <a:pt x="0" y="538"/>
                </a:moveTo>
                <a:cubicBezTo>
                  <a:pt x="246" y="510"/>
                  <a:pt x="492" y="482"/>
                  <a:pt x="794" y="425"/>
                </a:cubicBezTo>
                <a:cubicBezTo>
                  <a:pt x="1096" y="368"/>
                  <a:pt x="1512" y="264"/>
                  <a:pt x="1814" y="198"/>
                </a:cubicBezTo>
                <a:cubicBezTo>
                  <a:pt x="2116" y="132"/>
                  <a:pt x="2381" y="56"/>
                  <a:pt x="2608" y="28"/>
                </a:cubicBezTo>
                <a:cubicBezTo>
                  <a:pt x="2835" y="0"/>
                  <a:pt x="2995" y="19"/>
                  <a:pt x="3175" y="28"/>
                </a:cubicBezTo>
                <a:cubicBezTo>
                  <a:pt x="3355" y="37"/>
                  <a:pt x="3520" y="61"/>
                  <a:pt x="3686" y="85"/>
                </a:cubicBez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9" name="Freeform 29"/>
          <p:cNvSpPr>
            <a:spLocks/>
          </p:cNvSpPr>
          <p:nvPr/>
        </p:nvSpPr>
        <p:spPr bwMode="auto">
          <a:xfrm>
            <a:off x="869950" y="2857500"/>
            <a:ext cx="6481763" cy="1565275"/>
          </a:xfrm>
          <a:custGeom>
            <a:avLst/>
            <a:gdLst>
              <a:gd name="T0" fmla="*/ 0 w 4083"/>
              <a:gd name="T1" fmla="*/ 2147483647 h 964"/>
              <a:gd name="T2" fmla="*/ 2147483647 w 4083"/>
              <a:gd name="T3" fmla="*/ 2147483647 h 964"/>
              <a:gd name="T4" fmla="*/ 2147483647 w 4083"/>
              <a:gd name="T5" fmla="*/ 2147483647 h 964"/>
              <a:gd name="T6" fmla="*/ 2147483647 w 4083"/>
              <a:gd name="T7" fmla="*/ 2147483647 h 964"/>
              <a:gd name="T8" fmla="*/ 2147483647 w 4083"/>
              <a:gd name="T9" fmla="*/ 0 h 9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083"/>
              <a:gd name="T16" fmla="*/ 0 h 964"/>
              <a:gd name="T17" fmla="*/ 4083 w 4083"/>
              <a:gd name="T18" fmla="*/ 964 h 96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083" h="964">
                <a:moveTo>
                  <a:pt x="0" y="964"/>
                </a:moveTo>
                <a:cubicBezTo>
                  <a:pt x="250" y="954"/>
                  <a:pt x="501" y="945"/>
                  <a:pt x="794" y="907"/>
                </a:cubicBezTo>
                <a:cubicBezTo>
                  <a:pt x="1087" y="869"/>
                  <a:pt x="1380" y="803"/>
                  <a:pt x="1758" y="737"/>
                </a:cubicBezTo>
                <a:cubicBezTo>
                  <a:pt x="2136" y="671"/>
                  <a:pt x="2675" y="633"/>
                  <a:pt x="3062" y="510"/>
                </a:cubicBezTo>
                <a:cubicBezTo>
                  <a:pt x="3449" y="387"/>
                  <a:pt x="3913" y="85"/>
                  <a:pt x="4083" y="0"/>
                </a:cubicBez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0" name="Freeform 25"/>
          <p:cNvSpPr>
            <a:spLocks/>
          </p:cNvSpPr>
          <p:nvPr/>
        </p:nvSpPr>
        <p:spPr bwMode="auto">
          <a:xfrm>
            <a:off x="600075" y="2303463"/>
            <a:ext cx="6421438" cy="2057400"/>
          </a:xfrm>
          <a:custGeom>
            <a:avLst/>
            <a:gdLst>
              <a:gd name="T0" fmla="*/ 0 w 4045"/>
              <a:gd name="T1" fmla="*/ 2147483647 h 1266"/>
              <a:gd name="T2" fmla="*/ 2147483647 w 4045"/>
              <a:gd name="T3" fmla="*/ 2147483647 h 1266"/>
              <a:gd name="T4" fmla="*/ 2147483647 w 4045"/>
              <a:gd name="T5" fmla="*/ 2147483647 h 1266"/>
              <a:gd name="T6" fmla="*/ 2147483647 w 4045"/>
              <a:gd name="T7" fmla="*/ 2147483647 h 1266"/>
              <a:gd name="T8" fmla="*/ 2147483647 w 4045"/>
              <a:gd name="T9" fmla="*/ 2147483647 h 1266"/>
              <a:gd name="T10" fmla="*/ 2147483647 w 4045"/>
              <a:gd name="T11" fmla="*/ 2147483647 h 1266"/>
              <a:gd name="T12" fmla="*/ 2147483647 w 4045"/>
              <a:gd name="T13" fmla="*/ 2147483647 h 1266"/>
              <a:gd name="T14" fmla="*/ 2147483647 w 4045"/>
              <a:gd name="T15" fmla="*/ 2147483647 h 126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045"/>
              <a:gd name="T25" fmla="*/ 0 h 1266"/>
              <a:gd name="T26" fmla="*/ 4045 w 4045"/>
              <a:gd name="T27" fmla="*/ 1266 h 126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045" h="1266">
                <a:moveTo>
                  <a:pt x="0" y="1247"/>
                </a:moveTo>
                <a:cubicBezTo>
                  <a:pt x="312" y="1256"/>
                  <a:pt x="624" y="1266"/>
                  <a:pt x="851" y="1247"/>
                </a:cubicBezTo>
                <a:cubicBezTo>
                  <a:pt x="1078" y="1228"/>
                  <a:pt x="1163" y="1181"/>
                  <a:pt x="1361" y="1134"/>
                </a:cubicBezTo>
                <a:cubicBezTo>
                  <a:pt x="1559" y="1087"/>
                  <a:pt x="1852" y="1002"/>
                  <a:pt x="2041" y="964"/>
                </a:cubicBezTo>
                <a:cubicBezTo>
                  <a:pt x="2230" y="926"/>
                  <a:pt x="2306" y="945"/>
                  <a:pt x="2495" y="907"/>
                </a:cubicBezTo>
                <a:cubicBezTo>
                  <a:pt x="2684" y="869"/>
                  <a:pt x="2939" y="869"/>
                  <a:pt x="3175" y="737"/>
                </a:cubicBezTo>
                <a:cubicBezTo>
                  <a:pt x="3411" y="605"/>
                  <a:pt x="3781" y="226"/>
                  <a:pt x="3913" y="113"/>
                </a:cubicBezTo>
                <a:cubicBezTo>
                  <a:pt x="4045" y="0"/>
                  <a:pt x="4007" y="28"/>
                  <a:pt x="3969" y="56"/>
                </a:cubicBez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1" name="Freeform 26"/>
          <p:cNvSpPr>
            <a:spLocks/>
          </p:cNvSpPr>
          <p:nvPr/>
        </p:nvSpPr>
        <p:spPr bwMode="auto">
          <a:xfrm>
            <a:off x="600075" y="3778250"/>
            <a:ext cx="7112000" cy="1658938"/>
          </a:xfrm>
          <a:custGeom>
            <a:avLst/>
            <a:gdLst>
              <a:gd name="T0" fmla="*/ 0 w 4480"/>
              <a:gd name="T1" fmla="*/ 2147483647 h 1021"/>
              <a:gd name="T2" fmla="*/ 2147483647 w 4480"/>
              <a:gd name="T3" fmla="*/ 2147483647 h 1021"/>
              <a:gd name="T4" fmla="*/ 2147483647 w 4480"/>
              <a:gd name="T5" fmla="*/ 2147483647 h 1021"/>
              <a:gd name="T6" fmla="*/ 2147483647 w 4480"/>
              <a:gd name="T7" fmla="*/ 0 h 1021"/>
              <a:gd name="T8" fmla="*/ 2147483647 w 4480"/>
              <a:gd name="T9" fmla="*/ 2147483647 h 1021"/>
              <a:gd name="T10" fmla="*/ 2147483647 w 4480"/>
              <a:gd name="T11" fmla="*/ 2147483647 h 1021"/>
              <a:gd name="T12" fmla="*/ 2147483647 w 4480"/>
              <a:gd name="T13" fmla="*/ 2147483647 h 10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480"/>
              <a:gd name="T22" fmla="*/ 0 h 1021"/>
              <a:gd name="T23" fmla="*/ 4480 w 4480"/>
              <a:gd name="T24" fmla="*/ 1021 h 102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480" h="1021">
                <a:moveTo>
                  <a:pt x="0" y="170"/>
                </a:moveTo>
                <a:cubicBezTo>
                  <a:pt x="194" y="174"/>
                  <a:pt x="388" y="179"/>
                  <a:pt x="624" y="170"/>
                </a:cubicBezTo>
                <a:cubicBezTo>
                  <a:pt x="860" y="161"/>
                  <a:pt x="1125" y="141"/>
                  <a:pt x="1418" y="113"/>
                </a:cubicBezTo>
                <a:cubicBezTo>
                  <a:pt x="1711" y="85"/>
                  <a:pt x="2118" y="0"/>
                  <a:pt x="2382" y="0"/>
                </a:cubicBezTo>
                <a:cubicBezTo>
                  <a:pt x="2646" y="0"/>
                  <a:pt x="2797" y="47"/>
                  <a:pt x="3005" y="113"/>
                </a:cubicBezTo>
                <a:cubicBezTo>
                  <a:pt x="3213" y="179"/>
                  <a:pt x="3383" y="246"/>
                  <a:pt x="3629" y="397"/>
                </a:cubicBezTo>
                <a:cubicBezTo>
                  <a:pt x="3875" y="548"/>
                  <a:pt x="4177" y="784"/>
                  <a:pt x="4480" y="1021"/>
                </a:cubicBez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2" name="Freeform 31"/>
          <p:cNvSpPr>
            <a:spLocks/>
          </p:cNvSpPr>
          <p:nvPr/>
        </p:nvSpPr>
        <p:spPr bwMode="auto">
          <a:xfrm>
            <a:off x="781050" y="3778250"/>
            <a:ext cx="6750050" cy="1014413"/>
          </a:xfrm>
          <a:custGeom>
            <a:avLst/>
            <a:gdLst>
              <a:gd name="T0" fmla="*/ 0 w 4252"/>
              <a:gd name="T1" fmla="*/ 2147483647 h 624"/>
              <a:gd name="T2" fmla="*/ 2147483647 w 4252"/>
              <a:gd name="T3" fmla="*/ 2147483647 h 624"/>
              <a:gd name="T4" fmla="*/ 2147483647 w 4252"/>
              <a:gd name="T5" fmla="*/ 0 h 624"/>
              <a:gd name="T6" fmla="*/ 2147483647 w 4252"/>
              <a:gd name="T7" fmla="*/ 2147483647 h 624"/>
              <a:gd name="T8" fmla="*/ 2147483647 w 4252"/>
              <a:gd name="T9" fmla="*/ 2147483647 h 6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52"/>
              <a:gd name="T16" fmla="*/ 0 h 624"/>
              <a:gd name="T17" fmla="*/ 4252 w 4252"/>
              <a:gd name="T18" fmla="*/ 624 h 6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52" h="624">
                <a:moveTo>
                  <a:pt x="0" y="170"/>
                </a:moveTo>
                <a:cubicBezTo>
                  <a:pt x="222" y="184"/>
                  <a:pt x="444" y="198"/>
                  <a:pt x="737" y="170"/>
                </a:cubicBezTo>
                <a:cubicBezTo>
                  <a:pt x="1030" y="142"/>
                  <a:pt x="1398" y="0"/>
                  <a:pt x="1757" y="0"/>
                </a:cubicBezTo>
                <a:cubicBezTo>
                  <a:pt x="2116" y="0"/>
                  <a:pt x="2475" y="66"/>
                  <a:pt x="2891" y="170"/>
                </a:cubicBezTo>
                <a:cubicBezTo>
                  <a:pt x="3307" y="274"/>
                  <a:pt x="3779" y="449"/>
                  <a:pt x="4252" y="624"/>
                </a:cubicBez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3" name="Freeform 28"/>
          <p:cNvSpPr>
            <a:spLocks/>
          </p:cNvSpPr>
          <p:nvPr/>
        </p:nvSpPr>
        <p:spPr bwMode="auto">
          <a:xfrm>
            <a:off x="781050" y="3686175"/>
            <a:ext cx="6481763" cy="490538"/>
          </a:xfrm>
          <a:custGeom>
            <a:avLst/>
            <a:gdLst>
              <a:gd name="T0" fmla="*/ 0 w 4083"/>
              <a:gd name="T1" fmla="*/ 2147483647 h 302"/>
              <a:gd name="T2" fmla="*/ 2147483647 w 4083"/>
              <a:gd name="T3" fmla="*/ 2147483647 h 302"/>
              <a:gd name="T4" fmla="*/ 2147483647 w 4083"/>
              <a:gd name="T5" fmla="*/ 2147483647 h 302"/>
              <a:gd name="T6" fmla="*/ 2147483647 w 4083"/>
              <a:gd name="T7" fmla="*/ 2147483647 h 302"/>
              <a:gd name="T8" fmla="*/ 2147483647 w 4083"/>
              <a:gd name="T9" fmla="*/ 2147483647 h 302"/>
              <a:gd name="T10" fmla="*/ 2147483647 w 4083"/>
              <a:gd name="T11" fmla="*/ 2147483647 h 302"/>
              <a:gd name="T12" fmla="*/ 2147483647 w 4083"/>
              <a:gd name="T13" fmla="*/ 0 h 30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083"/>
              <a:gd name="T22" fmla="*/ 0 h 302"/>
              <a:gd name="T23" fmla="*/ 4083 w 4083"/>
              <a:gd name="T24" fmla="*/ 302 h 30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083" h="302">
                <a:moveTo>
                  <a:pt x="0" y="283"/>
                </a:moveTo>
                <a:cubicBezTo>
                  <a:pt x="179" y="292"/>
                  <a:pt x="359" y="302"/>
                  <a:pt x="567" y="283"/>
                </a:cubicBezTo>
                <a:cubicBezTo>
                  <a:pt x="775" y="264"/>
                  <a:pt x="1021" y="198"/>
                  <a:pt x="1248" y="170"/>
                </a:cubicBezTo>
                <a:cubicBezTo>
                  <a:pt x="1475" y="142"/>
                  <a:pt x="1711" y="113"/>
                  <a:pt x="1928" y="113"/>
                </a:cubicBezTo>
                <a:cubicBezTo>
                  <a:pt x="2145" y="113"/>
                  <a:pt x="2278" y="170"/>
                  <a:pt x="2552" y="170"/>
                </a:cubicBezTo>
                <a:cubicBezTo>
                  <a:pt x="2826" y="170"/>
                  <a:pt x="3317" y="141"/>
                  <a:pt x="3572" y="113"/>
                </a:cubicBezTo>
                <a:cubicBezTo>
                  <a:pt x="3827" y="85"/>
                  <a:pt x="3955" y="42"/>
                  <a:pt x="4083" y="0"/>
                </a:cubicBez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4" name="Freeform 30"/>
          <p:cNvSpPr>
            <a:spLocks/>
          </p:cNvSpPr>
          <p:nvPr/>
        </p:nvSpPr>
        <p:spPr bwMode="auto">
          <a:xfrm>
            <a:off x="690563" y="3962400"/>
            <a:ext cx="6661150" cy="368300"/>
          </a:xfrm>
          <a:custGeom>
            <a:avLst/>
            <a:gdLst>
              <a:gd name="T0" fmla="*/ 0 w 4196"/>
              <a:gd name="T1" fmla="*/ 2147483647 h 227"/>
              <a:gd name="T2" fmla="*/ 2147483647 w 4196"/>
              <a:gd name="T3" fmla="*/ 2147483647 h 227"/>
              <a:gd name="T4" fmla="*/ 2147483647 w 4196"/>
              <a:gd name="T5" fmla="*/ 0 h 227"/>
              <a:gd name="T6" fmla="*/ 2147483647 w 4196"/>
              <a:gd name="T7" fmla="*/ 2147483647 h 227"/>
              <a:gd name="T8" fmla="*/ 2147483647 w 4196"/>
              <a:gd name="T9" fmla="*/ 2147483647 h 2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96"/>
              <a:gd name="T16" fmla="*/ 0 h 227"/>
              <a:gd name="T17" fmla="*/ 4196 w 4196"/>
              <a:gd name="T18" fmla="*/ 227 h 2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96" h="227">
                <a:moveTo>
                  <a:pt x="0" y="227"/>
                </a:moveTo>
                <a:cubicBezTo>
                  <a:pt x="435" y="189"/>
                  <a:pt x="870" y="152"/>
                  <a:pt x="1191" y="114"/>
                </a:cubicBezTo>
                <a:cubicBezTo>
                  <a:pt x="1512" y="76"/>
                  <a:pt x="1626" y="0"/>
                  <a:pt x="1928" y="0"/>
                </a:cubicBezTo>
                <a:cubicBezTo>
                  <a:pt x="2230" y="0"/>
                  <a:pt x="2627" y="76"/>
                  <a:pt x="3005" y="114"/>
                </a:cubicBezTo>
                <a:cubicBezTo>
                  <a:pt x="3383" y="152"/>
                  <a:pt x="3789" y="189"/>
                  <a:pt x="4196" y="227"/>
                </a:cubicBez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5" name="Freeform 27"/>
          <p:cNvSpPr>
            <a:spLocks/>
          </p:cNvSpPr>
          <p:nvPr/>
        </p:nvSpPr>
        <p:spPr bwMode="auto">
          <a:xfrm>
            <a:off x="781050" y="3778250"/>
            <a:ext cx="6030913" cy="1597025"/>
          </a:xfrm>
          <a:custGeom>
            <a:avLst/>
            <a:gdLst>
              <a:gd name="T0" fmla="*/ 0 w 3799"/>
              <a:gd name="T1" fmla="*/ 2147483647 h 983"/>
              <a:gd name="T2" fmla="*/ 2147483647 w 3799"/>
              <a:gd name="T3" fmla="*/ 2147483647 h 983"/>
              <a:gd name="T4" fmla="*/ 2147483647 w 3799"/>
              <a:gd name="T5" fmla="*/ 2147483647 h 983"/>
              <a:gd name="T6" fmla="*/ 2147483647 w 3799"/>
              <a:gd name="T7" fmla="*/ 2147483647 h 983"/>
              <a:gd name="T8" fmla="*/ 2147483647 w 3799"/>
              <a:gd name="T9" fmla="*/ 2147483647 h 983"/>
              <a:gd name="T10" fmla="*/ 2147483647 w 3799"/>
              <a:gd name="T11" fmla="*/ 2147483647 h 98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799"/>
              <a:gd name="T19" fmla="*/ 0 h 983"/>
              <a:gd name="T20" fmla="*/ 3799 w 3799"/>
              <a:gd name="T21" fmla="*/ 983 h 98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799" h="983">
                <a:moveTo>
                  <a:pt x="0" y="359"/>
                </a:moveTo>
                <a:cubicBezTo>
                  <a:pt x="321" y="325"/>
                  <a:pt x="642" y="292"/>
                  <a:pt x="907" y="245"/>
                </a:cubicBezTo>
                <a:cubicBezTo>
                  <a:pt x="1172" y="198"/>
                  <a:pt x="1380" y="113"/>
                  <a:pt x="1588" y="75"/>
                </a:cubicBezTo>
                <a:cubicBezTo>
                  <a:pt x="1796" y="37"/>
                  <a:pt x="1966" y="0"/>
                  <a:pt x="2155" y="19"/>
                </a:cubicBezTo>
                <a:cubicBezTo>
                  <a:pt x="2344" y="38"/>
                  <a:pt x="2448" y="28"/>
                  <a:pt x="2722" y="189"/>
                </a:cubicBezTo>
                <a:cubicBezTo>
                  <a:pt x="2996" y="350"/>
                  <a:pt x="3397" y="666"/>
                  <a:pt x="3799" y="983"/>
                </a:cubicBez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auto">
          <a:xfrm>
            <a:off x="509588" y="3962400"/>
            <a:ext cx="541337" cy="554038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s-ES" altLang="es-ES"/>
          </a:p>
        </p:txBody>
      </p:sp>
      <p:sp>
        <p:nvSpPr>
          <p:cNvPr id="17" name="Line 9"/>
          <p:cNvSpPr>
            <a:spLocks noChangeShapeType="1"/>
          </p:cNvSpPr>
          <p:nvPr/>
        </p:nvSpPr>
        <p:spPr bwMode="auto">
          <a:xfrm>
            <a:off x="827088" y="6396038"/>
            <a:ext cx="6521450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827088" y="6419544"/>
            <a:ext cx="720725" cy="409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-123" charset="0"/>
                <a:ea typeface="ＭＳ Ｐゴシック" pitchFamily="-123" charset="-128"/>
                <a:cs typeface="ＭＳ Ｐゴシック" pitchFamily="-123" charset="-128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-123" charset="0"/>
                <a:ea typeface="ＭＳ Ｐゴシック" pitchFamily="-123" charset="-128"/>
                <a:cs typeface="ＭＳ Ｐゴシック" pitchFamily="-123" charset="-128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-123" charset="0"/>
                <a:ea typeface="ＭＳ Ｐゴシック" pitchFamily="-123" charset="-128"/>
                <a:cs typeface="ＭＳ Ｐゴシック" pitchFamily="-123" charset="-128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-123" charset="0"/>
                <a:ea typeface="ＭＳ Ｐゴシック" pitchFamily="-123" charset="-128"/>
                <a:cs typeface="ＭＳ Ｐゴシック" pitchFamily="-123" charset="-128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-123" charset="0"/>
                <a:ea typeface="ＭＳ Ｐゴシック" pitchFamily="-123" charset="-128"/>
                <a:cs typeface="ＭＳ Ｐゴシック" pitchFamily="-123" charset="-128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-123" charset="0"/>
                <a:ea typeface="ＭＳ Ｐゴシック" pitchFamily="-123" charset="-128"/>
                <a:cs typeface="ＭＳ Ｐゴシック" pitchFamily="-123" charset="-128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-123" charset="0"/>
                <a:ea typeface="ＭＳ Ｐゴシック" pitchFamily="-123" charset="-128"/>
                <a:cs typeface="ＭＳ Ｐゴシック" pitchFamily="-123" charset="-128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-123" charset="0"/>
                <a:ea typeface="ＭＳ Ｐゴシック" pitchFamily="-123" charset="-128"/>
                <a:cs typeface="ＭＳ Ｐゴシック" pitchFamily="-123" charset="-128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-123" charset="0"/>
                <a:ea typeface="ＭＳ Ｐゴシック" pitchFamily="-123" charset="-128"/>
                <a:cs typeface="ＭＳ Ｐゴシック" pitchFamily="-123" charset="-128"/>
              </a:defRPr>
            </a:lvl9pPr>
          </a:lstStyle>
          <a:p>
            <a:pPr eaLnBrk="0" hangingPunct="0">
              <a:spcBef>
                <a:spcPct val="50000"/>
              </a:spcBef>
              <a:defRPr/>
            </a:pPr>
            <a:r>
              <a:rPr lang="en-GB" sz="2000" b="1" dirty="0">
                <a:solidFill>
                  <a:schemeClr val="accent2"/>
                </a:solidFill>
                <a:latin typeface="+mn-lt"/>
              </a:rPr>
              <a:t>time</a:t>
            </a:r>
          </a:p>
        </p:txBody>
      </p:sp>
      <p:grpSp>
        <p:nvGrpSpPr>
          <p:cNvPr id="19" name="Gruppo 86"/>
          <p:cNvGrpSpPr>
            <a:grpSpLocks/>
          </p:cNvGrpSpPr>
          <p:nvPr/>
        </p:nvGrpSpPr>
        <p:grpSpPr bwMode="auto">
          <a:xfrm>
            <a:off x="2549525" y="2025650"/>
            <a:ext cx="6486525" cy="4132263"/>
            <a:chOff x="2549932" y="1979612"/>
            <a:chExt cx="6486118" cy="4037013"/>
          </a:xfrm>
        </p:grpSpPr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4419600" y="1979612"/>
              <a:ext cx="4616450" cy="4037013"/>
            </a:xfrm>
            <a:custGeom>
              <a:avLst/>
              <a:gdLst>
                <a:gd name="T0" fmla="*/ 2147483647 w 994"/>
                <a:gd name="T1" fmla="*/ 2147483647 h 1535"/>
                <a:gd name="T2" fmla="*/ 2147483647 w 994"/>
                <a:gd name="T3" fmla="*/ 0 h 1535"/>
                <a:gd name="T4" fmla="*/ 2147483647 w 994"/>
                <a:gd name="T5" fmla="*/ 2147483647 h 1535"/>
                <a:gd name="T6" fmla="*/ 2147483647 w 994"/>
                <a:gd name="T7" fmla="*/ 2147483647 h 1535"/>
                <a:gd name="T8" fmla="*/ 2147483647 w 994"/>
                <a:gd name="T9" fmla="*/ 2147483647 h 1535"/>
                <a:gd name="T10" fmla="*/ 2147483647 w 994"/>
                <a:gd name="T11" fmla="*/ 2147483647 h 1535"/>
                <a:gd name="T12" fmla="*/ 2147483647 w 994"/>
                <a:gd name="T13" fmla="*/ 2147483647 h 1535"/>
                <a:gd name="T14" fmla="*/ 2147483647 w 994"/>
                <a:gd name="T15" fmla="*/ 2147483647 h 1535"/>
                <a:gd name="T16" fmla="*/ 2147483647 w 994"/>
                <a:gd name="T17" fmla="*/ 2147483647 h 1535"/>
                <a:gd name="T18" fmla="*/ 2147483647 w 994"/>
                <a:gd name="T19" fmla="*/ 2147483647 h 1535"/>
                <a:gd name="T20" fmla="*/ 2147483647 w 994"/>
                <a:gd name="T21" fmla="*/ 2147483647 h 1535"/>
                <a:gd name="T22" fmla="*/ 2147483647 w 994"/>
                <a:gd name="T23" fmla="*/ 2147483647 h 1535"/>
                <a:gd name="T24" fmla="*/ 2147483647 w 994"/>
                <a:gd name="T25" fmla="*/ 2147483647 h 1535"/>
                <a:gd name="T26" fmla="*/ 2147483647 w 994"/>
                <a:gd name="T27" fmla="*/ 2147483647 h 1535"/>
                <a:gd name="T28" fmla="*/ 2147483647 w 994"/>
                <a:gd name="T29" fmla="*/ 2147483647 h 1535"/>
                <a:gd name="T30" fmla="*/ 2147483647 w 994"/>
                <a:gd name="T31" fmla="*/ 2147483647 h 1535"/>
                <a:gd name="T32" fmla="*/ 2147483647 w 994"/>
                <a:gd name="T33" fmla="*/ 2147483647 h 1535"/>
                <a:gd name="T34" fmla="*/ 0 w 994"/>
                <a:gd name="T35" fmla="*/ 2147483647 h 1535"/>
                <a:gd name="T36" fmla="*/ 2147483647 w 994"/>
                <a:gd name="T37" fmla="*/ 2147483647 h 1535"/>
                <a:gd name="T38" fmla="*/ 2147483647 w 994"/>
                <a:gd name="T39" fmla="*/ 2147483647 h 1535"/>
                <a:gd name="T40" fmla="*/ 2147483647 w 994"/>
                <a:gd name="T41" fmla="*/ 2147483647 h 1535"/>
                <a:gd name="T42" fmla="*/ 2147483647 w 994"/>
                <a:gd name="T43" fmla="*/ 2147483647 h 1535"/>
                <a:gd name="T44" fmla="*/ 2147483647 w 994"/>
                <a:gd name="T45" fmla="*/ 2147483647 h 1535"/>
                <a:gd name="T46" fmla="*/ 2147483647 w 994"/>
                <a:gd name="T47" fmla="*/ 2147483647 h 1535"/>
                <a:gd name="T48" fmla="*/ 2147483647 w 994"/>
                <a:gd name="T49" fmla="*/ 2147483647 h 1535"/>
                <a:gd name="T50" fmla="*/ 2147483647 w 994"/>
                <a:gd name="T51" fmla="*/ 2147483647 h 153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994"/>
                <a:gd name="T79" fmla="*/ 0 h 1535"/>
                <a:gd name="T80" fmla="*/ 994 w 994"/>
                <a:gd name="T81" fmla="*/ 1535 h 153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994" h="1535">
                  <a:moveTo>
                    <a:pt x="394" y="12"/>
                  </a:moveTo>
                  <a:lnTo>
                    <a:pt x="506" y="0"/>
                  </a:lnTo>
                  <a:lnTo>
                    <a:pt x="664" y="47"/>
                  </a:lnTo>
                  <a:lnTo>
                    <a:pt x="782" y="53"/>
                  </a:lnTo>
                  <a:lnTo>
                    <a:pt x="906" y="135"/>
                  </a:lnTo>
                  <a:lnTo>
                    <a:pt x="994" y="235"/>
                  </a:lnTo>
                  <a:lnTo>
                    <a:pt x="964" y="423"/>
                  </a:lnTo>
                  <a:lnTo>
                    <a:pt x="894" y="535"/>
                  </a:lnTo>
                  <a:lnTo>
                    <a:pt x="876" y="776"/>
                  </a:lnTo>
                  <a:lnTo>
                    <a:pt x="917" y="953"/>
                  </a:lnTo>
                  <a:lnTo>
                    <a:pt x="876" y="1135"/>
                  </a:lnTo>
                  <a:lnTo>
                    <a:pt x="788" y="1282"/>
                  </a:lnTo>
                  <a:lnTo>
                    <a:pt x="712" y="1400"/>
                  </a:lnTo>
                  <a:lnTo>
                    <a:pt x="600" y="1518"/>
                  </a:lnTo>
                  <a:lnTo>
                    <a:pt x="411" y="1535"/>
                  </a:lnTo>
                  <a:lnTo>
                    <a:pt x="211" y="1488"/>
                  </a:lnTo>
                  <a:lnTo>
                    <a:pt x="64" y="1382"/>
                  </a:lnTo>
                  <a:lnTo>
                    <a:pt x="0" y="1147"/>
                  </a:lnTo>
                  <a:lnTo>
                    <a:pt x="64" y="923"/>
                  </a:lnTo>
                  <a:lnTo>
                    <a:pt x="200" y="741"/>
                  </a:lnTo>
                  <a:lnTo>
                    <a:pt x="300" y="582"/>
                  </a:lnTo>
                  <a:lnTo>
                    <a:pt x="382" y="459"/>
                  </a:lnTo>
                  <a:lnTo>
                    <a:pt x="406" y="312"/>
                  </a:lnTo>
                  <a:lnTo>
                    <a:pt x="347" y="188"/>
                  </a:lnTo>
                  <a:lnTo>
                    <a:pt x="306" y="70"/>
                  </a:lnTo>
                  <a:lnTo>
                    <a:pt x="394" y="12"/>
                  </a:lnTo>
                  <a:close/>
                </a:path>
              </a:pathLst>
            </a:custGeom>
            <a:noFill/>
            <a:ln w="2540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21" name="Gruppo 78"/>
            <p:cNvGrpSpPr>
              <a:grpSpLocks/>
            </p:cNvGrpSpPr>
            <p:nvPr/>
          </p:nvGrpSpPr>
          <p:grpSpPr bwMode="auto">
            <a:xfrm>
              <a:off x="2549932" y="4757586"/>
              <a:ext cx="1869668" cy="390828"/>
              <a:chOff x="2549932" y="4757586"/>
              <a:chExt cx="1869668" cy="390828"/>
            </a:xfrm>
          </p:grpSpPr>
          <p:sp>
            <p:nvSpPr>
              <p:cNvPr id="22" name="Rectangle 15"/>
              <p:cNvSpPr>
                <a:spLocks noChangeArrowheads="1"/>
              </p:cNvSpPr>
              <p:nvPr/>
            </p:nvSpPr>
            <p:spPr bwMode="auto">
              <a:xfrm>
                <a:off x="2549932" y="4757586"/>
                <a:ext cx="1527080" cy="390828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Arial" pitchFamily="-123" charset="0"/>
                    <a:ea typeface="ＭＳ Ｐゴシック" pitchFamily="-123" charset="-128"/>
                    <a:cs typeface="ＭＳ Ｐゴシック" pitchFamily="-123" charset="-128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Arial" pitchFamily="-123" charset="0"/>
                    <a:ea typeface="ＭＳ Ｐゴシック" pitchFamily="-123" charset="-128"/>
                    <a:cs typeface="ＭＳ Ｐゴシック" pitchFamily="-123" charset="-128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Arial" pitchFamily="-123" charset="0"/>
                    <a:ea typeface="ＭＳ Ｐゴシック" pitchFamily="-123" charset="-128"/>
                    <a:cs typeface="ＭＳ Ｐゴシック" pitchFamily="-123" charset="-128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Arial" pitchFamily="-123" charset="0"/>
                    <a:ea typeface="ＭＳ Ｐゴシック" pitchFamily="-123" charset="-128"/>
                    <a:cs typeface="ＭＳ Ｐゴシック" pitchFamily="-123" charset="-128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Arial" pitchFamily="-123" charset="0"/>
                    <a:ea typeface="ＭＳ Ｐゴシック" pitchFamily="-123" charset="-128"/>
                    <a:cs typeface="ＭＳ Ｐゴシック" pitchFamily="-123" charset="-128"/>
                  </a:defRPr>
                </a:lvl5pPr>
                <a:lvl6pPr marL="2286000" algn="l" defTabSz="457200" rtl="0" eaLnBrk="1" latinLnBrk="0" hangingPunct="1">
                  <a:defRPr sz="2400" kern="1200">
                    <a:solidFill>
                      <a:schemeClr val="tx1"/>
                    </a:solidFill>
                    <a:latin typeface="Arial" pitchFamily="-123" charset="0"/>
                    <a:ea typeface="ＭＳ Ｐゴシック" pitchFamily="-123" charset="-128"/>
                    <a:cs typeface="ＭＳ Ｐゴシック" pitchFamily="-123" charset="-128"/>
                  </a:defRPr>
                </a:lvl6pPr>
                <a:lvl7pPr marL="2743200" algn="l" defTabSz="457200" rtl="0" eaLnBrk="1" latinLnBrk="0" hangingPunct="1">
                  <a:defRPr sz="2400" kern="1200">
                    <a:solidFill>
                      <a:schemeClr val="tx1"/>
                    </a:solidFill>
                    <a:latin typeface="Arial" pitchFamily="-123" charset="0"/>
                    <a:ea typeface="ＭＳ Ｐゴシック" pitchFamily="-123" charset="-128"/>
                    <a:cs typeface="ＭＳ Ｐゴシック" pitchFamily="-123" charset="-128"/>
                  </a:defRPr>
                </a:lvl7pPr>
                <a:lvl8pPr marL="3200400" algn="l" defTabSz="457200" rtl="0" eaLnBrk="1" latinLnBrk="0" hangingPunct="1">
                  <a:defRPr sz="2400" kern="1200">
                    <a:solidFill>
                      <a:schemeClr val="tx1"/>
                    </a:solidFill>
                    <a:latin typeface="Arial" pitchFamily="-123" charset="0"/>
                    <a:ea typeface="ＭＳ Ｐゴシック" pitchFamily="-123" charset="-128"/>
                    <a:cs typeface="ＭＳ Ｐゴシック" pitchFamily="-123" charset="-128"/>
                  </a:defRPr>
                </a:lvl8pPr>
                <a:lvl9pPr marL="3657600" algn="l" defTabSz="457200" rtl="0" eaLnBrk="1" latinLnBrk="0" hangingPunct="1">
                  <a:defRPr sz="2400" kern="1200">
                    <a:solidFill>
                      <a:schemeClr val="tx1"/>
                    </a:solidFill>
                    <a:latin typeface="Arial" pitchFamily="-123" charset="0"/>
                    <a:ea typeface="ＭＳ Ｐゴシック" pitchFamily="-123" charset="-128"/>
                    <a:cs typeface="ＭＳ Ｐゴシック" pitchFamily="-123" charset="-128"/>
                  </a:defRPr>
                </a:lvl9pPr>
              </a:lstStyle>
              <a:p>
                <a:pPr algn="ctr" eaLnBrk="0" hangingPunct="0">
                  <a:spcBef>
                    <a:spcPct val="50000"/>
                  </a:spcBef>
                  <a:defRPr/>
                </a:pPr>
                <a:r>
                  <a:rPr lang="en-GB" sz="2000" dirty="0">
                    <a:solidFill>
                      <a:schemeClr val="bg1">
                        <a:lumMod val="75000"/>
                        <a:lumOff val="25000"/>
                      </a:schemeClr>
                    </a:solidFill>
                    <a:latin typeface="+mn-lt"/>
                  </a:rPr>
                  <a:t>Climatology</a:t>
                </a:r>
              </a:p>
            </p:txBody>
          </p:sp>
          <p:sp>
            <p:nvSpPr>
              <p:cNvPr id="23" name="Line 16"/>
              <p:cNvSpPr>
                <a:spLocks noChangeShapeType="1"/>
              </p:cNvSpPr>
              <p:nvPr/>
            </p:nvSpPr>
            <p:spPr bwMode="auto">
              <a:xfrm flipV="1">
                <a:off x="4114800" y="4876800"/>
                <a:ext cx="304800" cy="762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</p:grpSp>
      <p:grpSp>
        <p:nvGrpSpPr>
          <p:cNvPr id="28" name="Gruppo 79"/>
          <p:cNvGrpSpPr>
            <a:grpSpLocks/>
          </p:cNvGrpSpPr>
          <p:nvPr/>
        </p:nvGrpSpPr>
        <p:grpSpPr bwMode="auto">
          <a:xfrm>
            <a:off x="76200" y="2160588"/>
            <a:ext cx="5791200" cy="1747838"/>
            <a:chOff x="76200" y="2111514"/>
            <a:chExt cx="5791200" cy="1706424"/>
          </a:xfrm>
        </p:grpSpPr>
        <p:sp>
          <p:nvSpPr>
            <p:cNvPr id="32" name="Line 18"/>
            <p:cNvSpPr>
              <a:spLocks noChangeShapeType="1"/>
            </p:cNvSpPr>
            <p:nvPr/>
          </p:nvSpPr>
          <p:spPr bwMode="auto">
            <a:xfrm>
              <a:off x="750888" y="3089479"/>
              <a:ext cx="4762" cy="728459"/>
            </a:xfrm>
            <a:prstGeom prst="lin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s-ES" sz="1600" b="1">
                <a:solidFill>
                  <a:schemeClr val="accent6"/>
                </a:solidFill>
                <a:latin typeface="+mn-lt"/>
                <a:ea typeface="+mn-ea"/>
              </a:endParaRPr>
            </a:p>
          </p:txBody>
        </p:sp>
        <p:sp>
          <p:nvSpPr>
            <p:cNvPr id="30" name="Line 13"/>
            <p:cNvSpPr>
              <a:spLocks noChangeShapeType="1"/>
            </p:cNvSpPr>
            <p:nvPr/>
          </p:nvSpPr>
          <p:spPr bwMode="auto">
            <a:xfrm>
              <a:off x="5486400" y="2667000"/>
              <a:ext cx="381000" cy="685799"/>
            </a:xfrm>
            <a:prstGeom prst="lin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s-ES" sz="1600" b="1">
                <a:solidFill>
                  <a:schemeClr val="accent6"/>
                </a:solidFill>
                <a:latin typeface="+mn-lt"/>
                <a:ea typeface="+mn-ea"/>
              </a:endParaRPr>
            </a:p>
          </p:txBody>
        </p:sp>
        <p:sp>
          <p:nvSpPr>
            <p:cNvPr id="29" name="Text Box 12"/>
            <p:cNvSpPr txBox="1">
              <a:spLocks noChangeArrowheads="1"/>
            </p:cNvSpPr>
            <p:nvPr/>
          </p:nvSpPr>
          <p:spPr bwMode="auto">
            <a:xfrm>
              <a:off x="3810000" y="2111514"/>
              <a:ext cx="1843088" cy="63101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ctr">
                <a:defRPr sz="1600" b="1">
                  <a:solidFill>
                    <a:schemeClr val="accent6"/>
                  </a:solidFill>
                </a:defRPr>
              </a:lvl1pPr>
            </a:lstStyle>
            <a:p>
              <a:r>
                <a:rPr lang="en-GB" dirty="0"/>
                <a:t>Uncertainty on the forecast</a:t>
              </a:r>
            </a:p>
          </p:txBody>
        </p:sp>
        <p:sp>
          <p:nvSpPr>
            <p:cNvPr id="31" name="Text Box 17"/>
            <p:cNvSpPr txBox="1">
              <a:spLocks noChangeArrowheads="1"/>
            </p:cNvSpPr>
            <p:nvPr/>
          </p:nvSpPr>
          <p:spPr bwMode="auto">
            <a:xfrm>
              <a:off x="76200" y="2514484"/>
              <a:ext cx="2057400" cy="631017"/>
            </a:xfrm>
            <a:prstGeom prst="rect">
              <a:avLst/>
            </a:prstGeom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ctr">
                <a:defRPr sz="1600" b="1">
                  <a:solidFill>
                    <a:schemeClr val="accent6"/>
                  </a:solidFill>
                </a:defRPr>
              </a:lvl1pPr>
            </a:lstStyle>
            <a:p>
              <a:r>
                <a:rPr lang="en-GB" dirty="0"/>
                <a:t>Uncertainty on Initial Conditions</a:t>
              </a:r>
            </a:p>
          </p:txBody>
        </p:sp>
      </p:grpSp>
      <p:grpSp>
        <p:nvGrpSpPr>
          <p:cNvPr id="33" name="Gruppo 75"/>
          <p:cNvGrpSpPr>
            <a:grpSpLocks/>
          </p:cNvGrpSpPr>
          <p:nvPr/>
        </p:nvGrpSpPr>
        <p:grpSpPr bwMode="auto">
          <a:xfrm>
            <a:off x="762000" y="1085859"/>
            <a:ext cx="8037513" cy="3149591"/>
            <a:chOff x="762000" y="1061320"/>
            <a:chExt cx="8037514" cy="3075705"/>
          </a:xfrm>
        </p:grpSpPr>
        <p:sp>
          <p:nvSpPr>
            <p:cNvPr id="34" name="Text Box 19"/>
            <p:cNvSpPr txBox="1">
              <a:spLocks noChangeArrowheads="1"/>
            </p:cNvSpPr>
            <p:nvPr/>
          </p:nvSpPr>
          <p:spPr bwMode="auto">
            <a:xfrm>
              <a:off x="6846888" y="2895600"/>
              <a:ext cx="304800" cy="45720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GB" altLang="es-ES" sz="2400" b="1" dirty="0">
                  <a:solidFill>
                    <a:srgbClr val="FF6600"/>
                  </a:solidFill>
                  <a:latin typeface="Stone Sans ITC TT"/>
                </a:rPr>
                <a:t>X</a:t>
              </a:r>
            </a:p>
          </p:txBody>
        </p:sp>
        <p:sp>
          <p:nvSpPr>
            <p:cNvPr id="35" name="Text Box 20"/>
            <p:cNvSpPr txBox="1">
              <a:spLocks noChangeArrowheads="1"/>
            </p:cNvSpPr>
            <p:nvPr/>
          </p:nvSpPr>
          <p:spPr bwMode="auto">
            <a:xfrm>
              <a:off x="5903914" y="1061320"/>
              <a:ext cx="2895600" cy="631169"/>
            </a:xfrm>
            <a:prstGeom prst="rect">
              <a:avLst/>
            </a:prstGeom>
            <a:ln/>
            <a:extLst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defPPr>
                <a:defRPr lang="en-US"/>
              </a:defPPr>
              <a:lvl1pPr algn="ctr">
                <a:defRPr b="1" kern="1100" spc="-10">
                  <a:solidFill>
                    <a:schemeClr val="lt1"/>
                  </a:solidFill>
                  <a:latin typeface="+mn-lt"/>
                  <a:ea typeface="+mn-ea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9pPr>
            </a:lstStyle>
            <a:p>
              <a:r>
                <a:rPr lang="en-GB" dirty="0"/>
                <a:t>Deterministic Forecast (ensemble mean) </a:t>
              </a:r>
            </a:p>
          </p:txBody>
        </p:sp>
        <p:sp>
          <p:nvSpPr>
            <p:cNvPr id="36" name="Line 21"/>
            <p:cNvSpPr>
              <a:spLocks noChangeShapeType="1"/>
            </p:cNvSpPr>
            <p:nvPr/>
          </p:nvSpPr>
          <p:spPr bwMode="auto">
            <a:xfrm flipH="1">
              <a:off x="7075488" y="1752600"/>
              <a:ext cx="533400" cy="12192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7" name="Freeform 11"/>
            <p:cNvSpPr>
              <a:spLocks/>
            </p:cNvSpPr>
            <p:nvPr/>
          </p:nvSpPr>
          <p:spPr bwMode="auto">
            <a:xfrm>
              <a:off x="762000" y="3122612"/>
              <a:ext cx="6237288" cy="1014413"/>
            </a:xfrm>
            <a:custGeom>
              <a:avLst/>
              <a:gdLst>
                <a:gd name="T0" fmla="*/ 0 w 3947"/>
                <a:gd name="T1" fmla="*/ 2147483647 h 618"/>
                <a:gd name="T2" fmla="*/ 2147483647 w 3947"/>
                <a:gd name="T3" fmla="*/ 2147483647 h 618"/>
                <a:gd name="T4" fmla="*/ 2147483647 w 3947"/>
                <a:gd name="T5" fmla="*/ 2147483647 h 618"/>
                <a:gd name="T6" fmla="*/ 2147483647 w 3947"/>
                <a:gd name="T7" fmla="*/ 2147483647 h 618"/>
                <a:gd name="T8" fmla="*/ 2147483647 w 3947"/>
                <a:gd name="T9" fmla="*/ 2147483647 h 618"/>
                <a:gd name="T10" fmla="*/ 2147483647 w 3947"/>
                <a:gd name="T11" fmla="*/ 2147483647 h 618"/>
                <a:gd name="T12" fmla="*/ 2147483647 w 3947"/>
                <a:gd name="T13" fmla="*/ 2147483647 h 618"/>
                <a:gd name="T14" fmla="*/ 2147483647 w 3947"/>
                <a:gd name="T15" fmla="*/ 2147483647 h 618"/>
                <a:gd name="T16" fmla="*/ 2147483647 w 3947"/>
                <a:gd name="T17" fmla="*/ 2147483647 h 618"/>
                <a:gd name="T18" fmla="*/ 2147483647 w 3947"/>
                <a:gd name="T19" fmla="*/ 2147483647 h 618"/>
                <a:gd name="T20" fmla="*/ 2147483647 w 3947"/>
                <a:gd name="T21" fmla="*/ 2147483647 h 618"/>
                <a:gd name="T22" fmla="*/ 2147483647 w 3947"/>
                <a:gd name="T23" fmla="*/ 2147483647 h 618"/>
                <a:gd name="T24" fmla="*/ 2147483647 w 3947"/>
                <a:gd name="T25" fmla="*/ 2147483647 h 618"/>
                <a:gd name="T26" fmla="*/ 2147483647 w 3947"/>
                <a:gd name="T27" fmla="*/ 0 h 61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947"/>
                <a:gd name="T43" fmla="*/ 0 h 618"/>
                <a:gd name="T44" fmla="*/ 3947 w 3947"/>
                <a:gd name="T45" fmla="*/ 618 h 61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947" h="618">
                  <a:moveTo>
                    <a:pt x="0" y="618"/>
                  </a:moveTo>
                  <a:cubicBezTo>
                    <a:pt x="60" y="612"/>
                    <a:pt x="120" y="607"/>
                    <a:pt x="171" y="606"/>
                  </a:cubicBezTo>
                  <a:cubicBezTo>
                    <a:pt x="222" y="605"/>
                    <a:pt x="227" y="614"/>
                    <a:pt x="306" y="612"/>
                  </a:cubicBezTo>
                  <a:cubicBezTo>
                    <a:pt x="385" y="610"/>
                    <a:pt x="548" y="603"/>
                    <a:pt x="647" y="594"/>
                  </a:cubicBezTo>
                  <a:cubicBezTo>
                    <a:pt x="746" y="585"/>
                    <a:pt x="800" y="574"/>
                    <a:pt x="900" y="559"/>
                  </a:cubicBezTo>
                  <a:cubicBezTo>
                    <a:pt x="1000" y="544"/>
                    <a:pt x="1124" y="532"/>
                    <a:pt x="1247" y="506"/>
                  </a:cubicBezTo>
                  <a:cubicBezTo>
                    <a:pt x="1370" y="480"/>
                    <a:pt x="1514" y="421"/>
                    <a:pt x="1641" y="400"/>
                  </a:cubicBezTo>
                  <a:cubicBezTo>
                    <a:pt x="1768" y="379"/>
                    <a:pt x="1899" y="379"/>
                    <a:pt x="2012" y="377"/>
                  </a:cubicBezTo>
                  <a:cubicBezTo>
                    <a:pt x="2125" y="375"/>
                    <a:pt x="2224" y="377"/>
                    <a:pt x="2318" y="388"/>
                  </a:cubicBezTo>
                  <a:cubicBezTo>
                    <a:pt x="2412" y="399"/>
                    <a:pt x="2471" y="440"/>
                    <a:pt x="2577" y="441"/>
                  </a:cubicBezTo>
                  <a:cubicBezTo>
                    <a:pt x="2683" y="442"/>
                    <a:pt x="2814" y="424"/>
                    <a:pt x="2953" y="394"/>
                  </a:cubicBezTo>
                  <a:cubicBezTo>
                    <a:pt x="3092" y="364"/>
                    <a:pt x="3291" y="308"/>
                    <a:pt x="3412" y="259"/>
                  </a:cubicBezTo>
                  <a:cubicBezTo>
                    <a:pt x="3533" y="210"/>
                    <a:pt x="3588" y="143"/>
                    <a:pt x="3677" y="100"/>
                  </a:cubicBezTo>
                  <a:cubicBezTo>
                    <a:pt x="3766" y="57"/>
                    <a:pt x="3902" y="18"/>
                    <a:pt x="3947" y="0"/>
                  </a:cubicBezTo>
                </a:path>
              </a:pathLst>
            </a:custGeom>
            <a:noFill/>
            <a:ln w="38100">
              <a:solidFill>
                <a:srgbClr val="FF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38" name="Text Box 22"/>
          <p:cNvSpPr txBox="1">
            <a:spLocks noChangeArrowheads="1"/>
          </p:cNvSpPr>
          <p:nvPr/>
        </p:nvSpPr>
        <p:spPr bwMode="auto">
          <a:xfrm>
            <a:off x="-36512" y="5126038"/>
            <a:ext cx="1683296" cy="70788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-123" charset="0"/>
                <a:ea typeface="ＭＳ Ｐゴシック" pitchFamily="-123" charset="-128"/>
                <a:cs typeface="ＭＳ Ｐゴシック" pitchFamily="-123" charset="-128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-123" charset="0"/>
                <a:ea typeface="ＭＳ Ｐゴシック" pitchFamily="-123" charset="-128"/>
                <a:cs typeface="ＭＳ Ｐゴシック" pitchFamily="-123" charset="-128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-123" charset="0"/>
                <a:ea typeface="ＭＳ Ｐゴシック" pitchFamily="-123" charset="-128"/>
                <a:cs typeface="ＭＳ Ｐゴシック" pitchFamily="-123" charset="-128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-123" charset="0"/>
                <a:ea typeface="ＭＳ Ｐゴシック" pitchFamily="-123" charset="-128"/>
                <a:cs typeface="ＭＳ Ｐゴシック" pitchFamily="-123" charset="-128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-123" charset="0"/>
                <a:ea typeface="ＭＳ Ｐゴシック" pitchFamily="-123" charset="-128"/>
                <a:cs typeface="ＭＳ Ｐゴシック" pitchFamily="-123" charset="-128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-123" charset="0"/>
                <a:ea typeface="ＭＳ Ｐゴシック" pitchFamily="-123" charset="-128"/>
                <a:cs typeface="ＭＳ Ｐゴシック" pitchFamily="-123" charset="-128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-123" charset="0"/>
                <a:ea typeface="ＭＳ Ｐゴシック" pitchFamily="-123" charset="-128"/>
                <a:cs typeface="ＭＳ Ｐゴシック" pitchFamily="-123" charset="-128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-123" charset="0"/>
                <a:ea typeface="ＭＳ Ｐゴシック" pitchFamily="-123" charset="-128"/>
                <a:cs typeface="ＭＳ Ｐゴシック" pitchFamily="-123" charset="-128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-123" charset="0"/>
                <a:ea typeface="ＭＳ Ｐゴシック" pitchFamily="-123" charset="-128"/>
                <a:cs typeface="ＭＳ Ｐゴシック" pitchFamily="-123" charset="-128"/>
              </a:defRPr>
            </a:lvl9pPr>
          </a:lstStyle>
          <a:p>
            <a:pPr algn="ctr" eaLnBrk="0" hangingPunct="0">
              <a:spcBef>
                <a:spcPct val="50000"/>
              </a:spcBef>
              <a:defRPr/>
            </a:pPr>
            <a:r>
              <a:rPr lang="en-GB" sz="2000" dirty="0" smtClean="0">
                <a:solidFill>
                  <a:srgbClr val="404040"/>
                </a:solidFill>
                <a:latin typeface="+mn-lt"/>
              </a:rPr>
              <a:t>Initial conditions</a:t>
            </a:r>
            <a:endParaRPr lang="en-GB" sz="2000" dirty="0">
              <a:solidFill>
                <a:srgbClr val="404040"/>
              </a:solidFill>
              <a:latin typeface="+mn-lt"/>
            </a:endParaRPr>
          </a:p>
        </p:txBody>
      </p:sp>
      <p:sp>
        <p:nvSpPr>
          <p:cNvPr id="39" name="Line 23"/>
          <p:cNvSpPr>
            <a:spLocks noChangeShapeType="1"/>
          </p:cNvSpPr>
          <p:nvPr/>
        </p:nvSpPr>
        <p:spPr bwMode="auto">
          <a:xfrm flipH="1" flipV="1">
            <a:off x="750888" y="4365625"/>
            <a:ext cx="76200" cy="7810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40" name="Freeform 24"/>
          <p:cNvSpPr>
            <a:spLocks/>
          </p:cNvSpPr>
          <p:nvPr/>
        </p:nvSpPr>
        <p:spPr bwMode="auto">
          <a:xfrm>
            <a:off x="690563" y="3654425"/>
            <a:ext cx="6480175" cy="1138238"/>
          </a:xfrm>
          <a:custGeom>
            <a:avLst/>
            <a:gdLst>
              <a:gd name="T0" fmla="*/ 0 w 4082"/>
              <a:gd name="T1" fmla="*/ 2147483647 h 700"/>
              <a:gd name="T2" fmla="*/ 2147483647 w 4082"/>
              <a:gd name="T3" fmla="*/ 2147483647 h 700"/>
              <a:gd name="T4" fmla="*/ 2147483647 w 4082"/>
              <a:gd name="T5" fmla="*/ 2147483647 h 700"/>
              <a:gd name="T6" fmla="*/ 2147483647 w 4082"/>
              <a:gd name="T7" fmla="*/ 2147483647 h 700"/>
              <a:gd name="T8" fmla="*/ 2147483647 w 4082"/>
              <a:gd name="T9" fmla="*/ 2147483647 h 700"/>
              <a:gd name="T10" fmla="*/ 2147483647 w 4082"/>
              <a:gd name="T11" fmla="*/ 2147483647 h 700"/>
              <a:gd name="T12" fmla="*/ 2147483647 w 4082"/>
              <a:gd name="T13" fmla="*/ 2147483647 h 7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082"/>
              <a:gd name="T22" fmla="*/ 0 h 700"/>
              <a:gd name="T23" fmla="*/ 4082 w 4082"/>
              <a:gd name="T24" fmla="*/ 700 h 7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082" h="700">
                <a:moveTo>
                  <a:pt x="0" y="303"/>
                </a:moveTo>
                <a:cubicBezTo>
                  <a:pt x="94" y="312"/>
                  <a:pt x="189" y="322"/>
                  <a:pt x="397" y="303"/>
                </a:cubicBezTo>
                <a:cubicBezTo>
                  <a:pt x="605" y="284"/>
                  <a:pt x="945" y="236"/>
                  <a:pt x="1247" y="189"/>
                </a:cubicBezTo>
                <a:cubicBezTo>
                  <a:pt x="1549" y="142"/>
                  <a:pt x="1956" y="38"/>
                  <a:pt x="2211" y="19"/>
                </a:cubicBezTo>
                <a:cubicBezTo>
                  <a:pt x="2466" y="0"/>
                  <a:pt x="2532" y="19"/>
                  <a:pt x="2778" y="76"/>
                </a:cubicBezTo>
                <a:cubicBezTo>
                  <a:pt x="3024" y="133"/>
                  <a:pt x="3468" y="255"/>
                  <a:pt x="3685" y="359"/>
                </a:cubicBezTo>
                <a:cubicBezTo>
                  <a:pt x="3902" y="463"/>
                  <a:pt x="4016" y="643"/>
                  <a:pt x="4082" y="700"/>
                </a:cubicBez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41" name="Freeform 34"/>
          <p:cNvSpPr>
            <a:spLocks/>
          </p:cNvSpPr>
          <p:nvPr/>
        </p:nvSpPr>
        <p:spPr bwMode="auto">
          <a:xfrm>
            <a:off x="869950" y="3576638"/>
            <a:ext cx="5491163" cy="569912"/>
          </a:xfrm>
          <a:custGeom>
            <a:avLst/>
            <a:gdLst>
              <a:gd name="T0" fmla="*/ 0 w 3459"/>
              <a:gd name="T1" fmla="*/ 2147483647 h 351"/>
              <a:gd name="T2" fmla="*/ 2147483647 w 3459"/>
              <a:gd name="T3" fmla="*/ 2147483647 h 351"/>
              <a:gd name="T4" fmla="*/ 2147483647 w 3459"/>
              <a:gd name="T5" fmla="*/ 2147483647 h 351"/>
              <a:gd name="T6" fmla="*/ 2147483647 w 3459"/>
              <a:gd name="T7" fmla="*/ 2147483647 h 351"/>
              <a:gd name="T8" fmla="*/ 0 60000 65536"/>
              <a:gd name="T9" fmla="*/ 0 60000 65536"/>
              <a:gd name="T10" fmla="*/ 0 60000 65536"/>
              <a:gd name="T11" fmla="*/ 0 60000 65536"/>
              <a:gd name="T12" fmla="*/ 0 w 3459"/>
              <a:gd name="T13" fmla="*/ 0 h 351"/>
              <a:gd name="T14" fmla="*/ 3459 w 3459"/>
              <a:gd name="T15" fmla="*/ 351 h 3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459" h="351">
                <a:moveTo>
                  <a:pt x="0" y="351"/>
                </a:moveTo>
                <a:cubicBezTo>
                  <a:pt x="449" y="294"/>
                  <a:pt x="898" y="238"/>
                  <a:pt x="1304" y="181"/>
                </a:cubicBezTo>
                <a:cubicBezTo>
                  <a:pt x="1710" y="124"/>
                  <a:pt x="2079" y="20"/>
                  <a:pt x="2438" y="10"/>
                </a:cubicBezTo>
                <a:cubicBezTo>
                  <a:pt x="2797" y="0"/>
                  <a:pt x="3128" y="62"/>
                  <a:pt x="3459" y="124"/>
                </a:cubicBez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42" name="CasellaDiTesto 71"/>
          <p:cNvSpPr txBox="1">
            <a:spLocks noChangeArrowheads="1"/>
          </p:cNvSpPr>
          <p:nvPr/>
        </p:nvSpPr>
        <p:spPr bwMode="auto">
          <a:xfrm>
            <a:off x="152400" y="1092200"/>
            <a:ext cx="4419600" cy="89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-123" charset="0"/>
                <a:ea typeface="ＭＳ Ｐゴシック" pitchFamily="-123" charset="-128"/>
                <a:cs typeface="ＭＳ Ｐゴシック" pitchFamily="-123" charset="-128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-123" charset="0"/>
                <a:ea typeface="ＭＳ Ｐゴシック" pitchFamily="-123" charset="-128"/>
                <a:cs typeface="ＭＳ Ｐゴシック" pitchFamily="-123" charset="-128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-123" charset="0"/>
                <a:ea typeface="ＭＳ Ｐゴシック" pitchFamily="-123" charset="-128"/>
                <a:cs typeface="ＭＳ Ｐゴシック" pitchFamily="-123" charset="-128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-123" charset="0"/>
                <a:ea typeface="ＭＳ Ｐゴシック" pitchFamily="-123" charset="-128"/>
                <a:cs typeface="ＭＳ Ｐゴシック" pitchFamily="-123" charset="-128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-123" charset="0"/>
                <a:ea typeface="ＭＳ Ｐゴシック" pitchFamily="-123" charset="-128"/>
                <a:cs typeface="ＭＳ Ｐゴシック" pitchFamily="-123" charset="-128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-123" charset="0"/>
                <a:ea typeface="ＭＳ Ｐゴシック" pitchFamily="-123" charset="-128"/>
                <a:cs typeface="ＭＳ Ｐゴシック" pitchFamily="-123" charset="-128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-123" charset="0"/>
                <a:ea typeface="ＭＳ Ｐゴシック" pitchFamily="-123" charset="-128"/>
                <a:cs typeface="ＭＳ Ｐゴシック" pitchFamily="-123" charset="-128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-123" charset="0"/>
                <a:ea typeface="ＭＳ Ｐゴシック" pitchFamily="-123" charset="-128"/>
                <a:cs typeface="ＭＳ Ｐゴシック" pitchFamily="-123" charset="-128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-123" charset="0"/>
                <a:ea typeface="ＭＳ Ｐゴシック" pitchFamily="-123" charset="-128"/>
                <a:cs typeface="ＭＳ Ｐゴシック" pitchFamily="-123" charset="-128"/>
              </a:defRPr>
            </a:lvl9pPr>
          </a:lstStyle>
          <a:p>
            <a:pPr>
              <a:defRPr/>
            </a:pPr>
            <a:r>
              <a:rPr lang="en-GB" sz="1700" dirty="0" smtClean="0">
                <a:solidFill>
                  <a:schemeClr val="accent3"/>
                </a:solidFill>
              </a:rPr>
              <a:t>Uncertainties on initial data could be large. To supply for this issue: ensemble technique with perturbed initial conditions.</a:t>
            </a:r>
            <a:endParaRPr lang="en-GB" sz="1700" dirty="0">
              <a:solidFill>
                <a:schemeClr val="accent3"/>
              </a:solidFill>
            </a:endParaRPr>
          </a:p>
        </p:txBody>
      </p:sp>
      <p:sp>
        <p:nvSpPr>
          <p:cNvPr id="43" name="CasellaDiTesto 72"/>
          <p:cNvSpPr txBox="1">
            <a:spLocks noChangeArrowheads="1"/>
          </p:cNvSpPr>
          <p:nvPr/>
        </p:nvSpPr>
        <p:spPr bwMode="auto">
          <a:xfrm>
            <a:off x="2987824" y="6642100"/>
            <a:ext cx="615617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r>
              <a:rPr lang="it-IT" altLang="es-ES" sz="1600" dirty="0" smtClean="0">
                <a:solidFill>
                  <a:schemeClr val="accent2"/>
                </a:solidFill>
              </a:rPr>
              <a:t>Source: S.Gualdi readapted </a:t>
            </a:r>
            <a:r>
              <a:rPr lang="it-IT" altLang="es-ES" sz="1600" dirty="0">
                <a:solidFill>
                  <a:schemeClr val="accent2"/>
                </a:solidFill>
              </a:rPr>
              <a:t>from Trzaska </a:t>
            </a:r>
            <a:r>
              <a:rPr lang="it-IT" altLang="es-ES" sz="1200" dirty="0">
                <a:solidFill>
                  <a:schemeClr val="accent2"/>
                </a:solidFill>
              </a:rPr>
              <a:t>(http://portal.iri.columbia.edu) </a:t>
            </a:r>
          </a:p>
        </p:txBody>
      </p:sp>
      <p:grpSp>
        <p:nvGrpSpPr>
          <p:cNvPr id="44" name="Gruppo 85"/>
          <p:cNvGrpSpPr>
            <a:grpSpLocks/>
          </p:cNvGrpSpPr>
          <p:nvPr/>
        </p:nvGrpSpPr>
        <p:grpSpPr bwMode="auto">
          <a:xfrm>
            <a:off x="4076700" y="2184400"/>
            <a:ext cx="3879850" cy="3999131"/>
            <a:chOff x="4076700" y="2133600"/>
            <a:chExt cx="3879850" cy="3907872"/>
          </a:xfrm>
        </p:grpSpPr>
        <p:sp>
          <p:nvSpPr>
            <p:cNvPr id="49" name="Line 13"/>
            <p:cNvSpPr>
              <a:spLocks noChangeShapeType="1"/>
            </p:cNvSpPr>
            <p:nvPr/>
          </p:nvSpPr>
          <p:spPr bwMode="auto">
            <a:xfrm flipV="1">
              <a:off x="5562600" y="3962399"/>
              <a:ext cx="1143000" cy="15239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0" name="Line 13"/>
            <p:cNvSpPr>
              <a:spLocks noChangeShapeType="1"/>
            </p:cNvSpPr>
            <p:nvPr/>
          </p:nvSpPr>
          <p:spPr bwMode="auto">
            <a:xfrm flipV="1">
              <a:off x="5562600" y="2743199"/>
              <a:ext cx="1143000" cy="27431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5" name="Freeform 8"/>
            <p:cNvSpPr>
              <a:spLocks/>
            </p:cNvSpPr>
            <p:nvPr/>
          </p:nvSpPr>
          <p:spPr bwMode="auto">
            <a:xfrm>
              <a:off x="6400800" y="4495800"/>
              <a:ext cx="1555750" cy="1231900"/>
            </a:xfrm>
            <a:custGeom>
              <a:avLst/>
              <a:gdLst>
                <a:gd name="T0" fmla="*/ 2147483647 w 1359"/>
                <a:gd name="T1" fmla="*/ 2147483647 h 2336"/>
                <a:gd name="T2" fmla="*/ 2147483647 w 1359"/>
                <a:gd name="T3" fmla="*/ 2147483647 h 2336"/>
                <a:gd name="T4" fmla="*/ 2147483647 w 1359"/>
                <a:gd name="T5" fmla="*/ 2147483647 h 2336"/>
                <a:gd name="T6" fmla="*/ 2147483647 w 1359"/>
                <a:gd name="T7" fmla="*/ 2147483647 h 2336"/>
                <a:gd name="T8" fmla="*/ 2147483647 w 1359"/>
                <a:gd name="T9" fmla="*/ 2147483647 h 2336"/>
                <a:gd name="T10" fmla="*/ 2147483647 w 1359"/>
                <a:gd name="T11" fmla="*/ 2147483647 h 2336"/>
                <a:gd name="T12" fmla="*/ 2147483647 w 1359"/>
                <a:gd name="T13" fmla="*/ 2147483647 h 2336"/>
                <a:gd name="T14" fmla="*/ 2147483647 w 1359"/>
                <a:gd name="T15" fmla="*/ 2147483647 h 2336"/>
                <a:gd name="T16" fmla="*/ 2147483647 w 1359"/>
                <a:gd name="T17" fmla="*/ 2147483647 h 2336"/>
                <a:gd name="T18" fmla="*/ 2147483647 w 1359"/>
                <a:gd name="T19" fmla="*/ 2147483647 h 2336"/>
                <a:gd name="T20" fmla="*/ 2147483647 w 1359"/>
                <a:gd name="T21" fmla="*/ 2147483647 h 2336"/>
                <a:gd name="T22" fmla="*/ 2147483647 w 1359"/>
                <a:gd name="T23" fmla="*/ 2147483647 h 2336"/>
                <a:gd name="T24" fmla="*/ 2147483647 w 1359"/>
                <a:gd name="T25" fmla="*/ 2147483647 h 2336"/>
                <a:gd name="T26" fmla="*/ 2147483647 w 1359"/>
                <a:gd name="T27" fmla="*/ 2147483647 h 2336"/>
                <a:gd name="T28" fmla="*/ 2147483647 w 1359"/>
                <a:gd name="T29" fmla="*/ 2147483647 h 2336"/>
                <a:gd name="T30" fmla="*/ 2147483647 w 1359"/>
                <a:gd name="T31" fmla="*/ 2147483647 h 2336"/>
                <a:gd name="T32" fmla="*/ 2147483647 w 1359"/>
                <a:gd name="T33" fmla="*/ 2147483647 h 2336"/>
                <a:gd name="T34" fmla="*/ 2147483647 w 1359"/>
                <a:gd name="T35" fmla="*/ 2147483647 h 2336"/>
                <a:gd name="T36" fmla="*/ 2147483647 w 1359"/>
                <a:gd name="T37" fmla="*/ 2147483647 h 2336"/>
                <a:gd name="T38" fmla="*/ 2147483647 w 1359"/>
                <a:gd name="T39" fmla="*/ 2147483647 h 2336"/>
                <a:gd name="T40" fmla="*/ 2147483647 w 1359"/>
                <a:gd name="T41" fmla="*/ 2147483647 h 2336"/>
                <a:gd name="T42" fmla="*/ 2147483647 w 1359"/>
                <a:gd name="T43" fmla="*/ 2147483647 h 2336"/>
                <a:gd name="T44" fmla="*/ 2147483647 w 1359"/>
                <a:gd name="T45" fmla="*/ 2147483647 h 2336"/>
                <a:gd name="T46" fmla="*/ 2147483647 w 1359"/>
                <a:gd name="T47" fmla="*/ 2147483647 h 2336"/>
                <a:gd name="T48" fmla="*/ 2147483647 w 1359"/>
                <a:gd name="T49" fmla="*/ 2147483647 h 2336"/>
                <a:gd name="T50" fmla="*/ 2147483647 w 1359"/>
                <a:gd name="T51" fmla="*/ 2147483647 h 2336"/>
                <a:gd name="T52" fmla="*/ 2147483647 w 1359"/>
                <a:gd name="T53" fmla="*/ 2147483647 h 2336"/>
                <a:gd name="T54" fmla="*/ 2147483647 w 1359"/>
                <a:gd name="T55" fmla="*/ 2147483647 h 2336"/>
                <a:gd name="T56" fmla="*/ 2147483647 w 1359"/>
                <a:gd name="T57" fmla="*/ 2147483647 h 2336"/>
                <a:gd name="T58" fmla="*/ 2147483647 w 1359"/>
                <a:gd name="T59" fmla="*/ 2147483647 h 2336"/>
                <a:gd name="T60" fmla="*/ 2147483647 w 1359"/>
                <a:gd name="T61" fmla="*/ 2147483647 h 2336"/>
                <a:gd name="T62" fmla="*/ 2147483647 w 1359"/>
                <a:gd name="T63" fmla="*/ 2147483647 h 2336"/>
                <a:gd name="T64" fmla="*/ 2147483647 w 1359"/>
                <a:gd name="T65" fmla="*/ 2147483647 h 2336"/>
                <a:gd name="T66" fmla="*/ 2147483647 w 1359"/>
                <a:gd name="T67" fmla="*/ 2147483647 h 2336"/>
                <a:gd name="T68" fmla="*/ 2147483647 w 1359"/>
                <a:gd name="T69" fmla="*/ 2147483647 h 2336"/>
                <a:gd name="T70" fmla="*/ 0 w 1359"/>
                <a:gd name="T71" fmla="*/ 2147483647 h 2336"/>
                <a:gd name="T72" fmla="*/ 2147483647 w 1359"/>
                <a:gd name="T73" fmla="*/ 2147483647 h 2336"/>
                <a:gd name="T74" fmla="*/ 2147483647 w 1359"/>
                <a:gd name="T75" fmla="*/ 2147483647 h 2336"/>
                <a:gd name="T76" fmla="*/ 2147483647 w 1359"/>
                <a:gd name="T77" fmla="*/ 2147483647 h 2336"/>
                <a:gd name="T78" fmla="*/ 2147483647 w 1359"/>
                <a:gd name="T79" fmla="*/ 2147483647 h 2336"/>
                <a:gd name="T80" fmla="*/ 2147483647 w 1359"/>
                <a:gd name="T81" fmla="*/ 2147483647 h 2336"/>
                <a:gd name="T82" fmla="*/ 2147483647 w 1359"/>
                <a:gd name="T83" fmla="*/ 2147483647 h 2336"/>
                <a:gd name="T84" fmla="*/ 2147483647 w 1359"/>
                <a:gd name="T85" fmla="*/ 2147483647 h 2336"/>
                <a:gd name="T86" fmla="*/ 2147483647 w 1359"/>
                <a:gd name="T87" fmla="*/ 2147483647 h 2336"/>
                <a:gd name="T88" fmla="*/ 2147483647 w 1359"/>
                <a:gd name="T89" fmla="*/ 2147483647 h 2336"/>
                <a:gd name="T90" fmla="*/ 2147483647 w 1359"/>
                <a:gd name="T91" fmla="*/ 2147483647 h 2336"/>
                <a:gd name="T92" fmla="*/ 2147483647 w 1359"/>
                <a:gd name="T93" fmla="*/ 2147483647 h 2336"/>
                <a:gd name="T94" fmla="*/ 2147483647 w 1359"/>
                <a:gd name="T95" fmla="*/ 2147483647 h 2336"/>
                <a:gd name="T96" fmla="*/ 2147483647 w 1359"/>
                <a:gd name="T97" fmla="*/ 0 h 2336"/>
                <a:gd name="T98" fmla="*/ 2147483647 w 1359"/>
                <a:gd name="T99" fmla="*/ 0 h 2336"/>
                <a:gd name="T100" fmla="*/ 2147483647 w 1359"/>
                <a:gd name="T101" fmla="*/ 2147483647 h 23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359"/>
                <a:gd name="T154" fmla="*/ 0 h 2336"/>
                <a:gd name="T155" fmla="*/ 1359 w 1359"/>
                <a:gd name="T156" fmla="*/ 2336 h 23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359" h="2336">
                  <a:moveTo>
                    <a:pt x="747" y="24"/>
                  </a:moveTo>
                  <a:lnTo>
                    <a:pt x="877" y="41"/>
                  </a:lnTo>
                  <a:lnTo>
                    <a:pt x="971" y="106"/>
                  </a:lnTo>
                  <a:lnTo>
                    <a:pt x="1018" y="171"/>
                  </a:lnTo>
                  <a:lnTo>
                    <a:pt x="1047" y="229"/>
                  </a:lnTo>
                  <a:lnTo>
                    <a:pt x="1083" y="329"/>
                  </a:lnTo>
                  <a:lnTo>
                    <a:pt x="1089" y="435"/>
                  </a:lnTo>
                  <a:lnTo>
                    <a:pt x="1106" y="559"/>
                  </a:lnTo>
                  <a:lnTo>
                    <a:pt x="1118" y="665"/>
                  </a:lnTo>
                  <a:lnTo>
                    <a:pt x="1136" y="771"/>
                  </a:lnTo>
                  <a:lnTo>
                    <a:pt x="1124" y="982"/>
                  </a:lnTo>
                  <a:lnTo>
                    <a:pt x="1100" y="1212"/>
                  </a:lnTo>
                  <a:cubicBezTo>
                    <a:pt x="1093" y="1363"/>
                    <a:pt x="1094" y="1298"/>
                    <a:pt x="1094" y="1406"/>
                  </a:cubicBezTo>
                  <a:lnTo>
                    <a:pt x="1159" y="1535"/>
                  </a:lnTo>
                  <a:cubicBezTo>
                    <a:pt x="1188" y="1576"/>
                    <a:pt x="1220" y="1616"/>
                    <a:pt x="1247" y="1659"/>
                  </a:cubicBezTo>
                  <a:cubicBezTo>
                    <a:pt x="1257" y="1675"/>
                    <a:pt x="1262" y="1695"/>
                    <a:pt x="1271" y="1712"/>
                  </a:cubicBezTo>
                  <a:cubicBezTo>
                    <a:pt x="1274" y="1718"/>
                    <a:pt x="1283" y="1730"/>
                    <a:pt x="1283" y="1730"/>
                  </a:cubicBezTo>
                  <a:cubicBezTo>
                    <a:pt x="1315" y="1785"/>
                    <a:pt x="1341" y="1815"/>
                    <a:pt x="1341" y="1877"/>
                  </a:cubicBezTo>
                  <a:lnTo>
                    <a:pt x="1359" y="2018"/>
                  </a:lnTo>
                  <a:lnTo>
                    <a:pt x="1318" y="2118"/>
                  </a:lnTo>
                  <a:cubicBezTo>
                    <a:pt x="1298" y="2146"/>
                    <a:pt x="1283" y="2170"/>
                    <a:pt x="1259" y="2194"/>
                  </a:cubicBezTo>
                  <a:cubicBezTo>
                    <a:pt x="1221" y="2232"/>
                    <a:pt x="1238" y="2203"/>
                    <a:pt x="1224" y="2230"/>
                  </a:cubicBezTo>
                  <a:cubicBezTo>
                    <a:pt x="1191" y="2251"/>
                    <a:pt x="1158" y="2273"/>
                    <a:pt x="1124" y="2294"/>
                  </a:cubicBezTo>
                  <a:cubicBezTo>
                    <a:pt x="1119" y="2297"/>
                    <a:pt x="1076" y="2324"/>
                    <a:pt x="1065" y="2324"/>
                  </a:cubicBezTo>
                  <a:lnTo>
                    <a:pt x="930" y="2336"/>
                  </a:lnTo>
                  <a:lnTo>
                    <a:pt x="700" y="2294"/>
                  </a:lnTo>
                  <a:lnTo>
                    <a:pt x="571" y="2236"/>
                  </a:lnTo>
                  <a:lnTo>
                    <a:pt x="483" y="2153"/>
                  </a:lnTo>
                  <a:cubicBezTo>
                    <a:pt x="459" y="2112"/>
                    <a:pt x="433" y="2072"/>
                    <a:pt x="412" y="2030"/>
                  </a:cubicBezTo>
                  <a:cubicBezTo>
                    <a:pt x="400" y="2006"/>
                    <a:pt x="394" y="1953"/>
                    <a:pt x="394" y="1953"/>
                  </a:cubicBezTo>
                  <a:lnTo>
                    <a:pt x="353" y="1794"/>
                  </a:lnTo>
                  <a:lnTo>
                    <a:pt x="300" y="1688"/>
                  </a:lnTo>
                  <a:lnTo>
                    <a:pt x="212" y="1618"/>
                  </a:lnTo>
                  <a:lnTo>
                    <a:pt x="130" y="1559"/>
                  </a:lnTo>
                  <a:lnTo>
                    <a:pt x="71" y="1488"/>
                  </a:lnTo>
                  <a:lnTo>
                    <a:pt x="0" y="1230"/>
                  </a:lnTo>
                  <a:lnTo>
                    <a:pt x="6" y="1147"/>
                  </a:lnTo>
                  <a:lnTo>
                    <a:pt x="65" y="953"/>
                  </a:lnTo>
                  <a:lnTo>
                    <a:pt x="94" y="924"/>
                  </a:lnTo>
                  <a:cubicBezTo>
                    <a:pt x="127" y="882"/>
                    <a:pt x="155" y="841"/>
                    <a:pt x="194" y="806"/>
                  </a:cubicBezTo>
                  <a:cubicBezTo>
                    <a:pt x="212" y="790"/>
                    <a:pt x="242" y="776"/>
                    <a:pt x="253" y="753"/>
                  </a:cubicBezTo>
                  <a:lnTo>
                    <a:pt x="330" y="647"/>
                  </a:lnTo>
                  <a:lnTo>
                    <a:pt x="365" y="524"/>
                  </a:lnTo>
                  <a:cubicBezTo>
                    <a:pt x="370" y="489"/>
                    <a:pt x="377" y="459"/>
                    <a:pt x="377" y="424"/>
                  </a:cubicBezTo>
                  <a:lnTo>
                    <a:pt x="341" y="247"/>
                  </a:lnTo>
                  <a:lnTo>
                    <a:pt x="283" y="171"/>
                  </a:lnTo>
                  <a:lnTo>
                    <a:pt x="300" y="112"/>
                  </a:lnTo>
                  <a:lnTo>
                    <a:pt x="424" y="24"/>
                  </a:lnTo>
                  <a:cubicBezTo>
                    <a:pt x="467" y="19"/>
                    <a:pt x="504" y="0"/>
                    <a:pt x="547" y="0"/>
                  </a:cubicBezTo>
                  <a:cubicBezTo>
                    <a:pt x="580" y="0"/>
                    <a:pt x="614" y="0"/>
                    <a:pt x="647" y="0"/>
                  </a:cubicBezTo>
                  <a:lnTo>
                    <a:pt x="747" y="24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46" name="Gruppo 77"/>
            <p:cNvGrpSpPr>
              <a:grpSpLocks/>
            </p:cNvGrpSpPr>
            <p:nvPr/>
          </p:nvGrpSpPr>
          <p:grpSpPr bwMode="auto">
            <a:xfrm>
              <a:off x="4076700" y="5257798"/>
              <a:ext cx="2552700" cy="783674"/>
              <a:chOff x="4076700" y="5257798"/>
              <a:chExt cx="2552700" cy="783674"/>
            </a:xfrm>
          </p:grpSpPr>
          <p:sp>
            <p:nvSpPr>
              <p:cNvPr id="52" name="Line 13"/>
              <p:cNvSpPr>
                <a:spLocks noChangeShapeType="1"/>
              </p:cNvSpPr>
              <p:nvPr/>
            </p:nvSpPr>
            <p:spPr bwMode="auto">
              <a:xfrm flipV="1">
                <a:off x="5562600" y="5257798"/>
                <a:ext cx="1066800" cy="22860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51" name="Text Box 20"/>
              <p:cNvSpPr txBox="1">
                <a:spLocks noChangeArrowheads="1"/>
              </p:cNvSpPr>
              <p:nvPr/>
            </p:nvSpPr>
            <p:spPr bwMode="auto">
              <a:xfrm>
                <a:off x="4076700" y="5409890"/>
                <a:ext cx="2476500" cy="631582"/>
              </a:xfrm>
              <a:prstGeom prst="rect">
                <a:avLst/>
              </a:prstGeom>
              <a:ln/>
              <a:extLst/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>
                <a:spAutoFit/>
              </a:bodyPr>
              <a:lstStyle>
                <a:defPPr>
                  <a:defRPr lang="en-US"/>
                </a:defPPr>
                <a:lvl1pPr algn="ctr">
                  <a:defRPr b="1" kern="1100" spc="-10">
                    <a:solidFill>
                      <a:schemeClr val="lt1"/>
                    </a:solidFill>
                    <a:latin typeface="+mn-lt"/>
                    <a:ea typeface="+mn-ea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</a:defRPr>
                </a:lvl9pPr>
              </a:lstStyle>
              <a:p>
                <a:r>
                  <a:rPr lang="en-GB" dirty="0"/>
                  <a:t>Probabilistic Forecast </a:t>
                </a:r>
              </a:p>
            </p:txBody>
          </p:sp>
        </p:grpSp>
        <p:sp>
          <p:nvSpPr>
            <p:cNvPr id="47" name="Freeform 8"/>
            <p:cNvSpPr>
              <a:spLocks/>
            </p:cNvSpPr>
            <p:nvPr/>
          </p:nvSpPr>
          <p:spPr bwMode="auto">
            <a:xfrm rot="-333909">
              <a:off x="6553200" y="2133600"/>
              <a:ext cx="914400" cy="914400"/>
            </a:xfrm>
            <a:custGeom>
              <a:avLst/>
              <a:gdLst>
                <a:gd name="T0" fmla="*/ 2147483647 w 1359"/>
                <a:gd name="T1" fmla="*/ 2147483647 h 2336"/>
                <a:gd name="T2" fmla="*/ 2147483647 w 1359"/>
                <a:gd name="T3" fmla="*/ 2147483647 h 2336"/>
                <a:gd name="T4" fmla="*/ 2147483647 w 1359"/>
                <a:gd name="T5" fmla="*/ 2147483647 h 2336"/>
                <a:gd name="T6" fmla="*/ 2147483647 w 1359"/>
                <a:gd name="T7" fmla="*/ 2147483647 h 2336"/>
                <a:gd name="T8" fmla="*/ 2147483647 w 1359"/>
                <a:gd name="T9" fmla="*/ 2147483647 h 2336"/>
                <a:gd name="T10" fmla="*/ 2147483647 w 1359"/>
                <a:gd name="T11" fmla="*/ 2147483647 h 2336"/>
                <a:gd name="T12" fmla="*/ 2147483647 w 1359"/>
                <a:gd name="T13" fmla="*/ 2147483647 h 2336"/>
                <a:gd name="T14" fmla="*/ 2147483647 w 1359"/>
                <a:gd name="T15" fmla="*/ 2147483647 h 2336"/>
                <a:gd name="T16" fmla="*/ 2147483647 w 1359"/>
                <a:gd name="T17" fmla="*/ 2147483647 h 2336"/>
                <a:gd name="T18" fmla="*/ 2147483647 w 1359"/>
                <a:gd name="T19" fmla="*/ 2147483647 h 2336"/>
                <a:gd name="T20" fmla="*/ 2147483647 w 1359"/>
                <a:gd name="T21" fmla="*/ 2147483647 h 2336"/>
                <a:gd name="T22" fmla="*/ 2147483647 w 1359"/>
                <a:gd name="T23" fmla="*/ 2147483647 h 2336"/>
                <a:gd name="T24" fmla="*/ 2147483647 w 1359"/>
                <a:gd name="T25" fmla="*/ 2147483647 h 2336"/>
                <a:gd name="T26" fmla="*/ 2147483647 w 1359"/>
                <a:gd name="T27" fmla="*/ 2147483647 h 2336"/>
                <a:gd name="T28" fmla="*/ 2147483647 w 1359"/>
                <a:gd name="T29" fmla="*/ 2147483647 h 2336"/>
                <a:gd name="T30" fmla="*/ 2147483647 w 1359"/>
                <a:gd name="T31" fmla="*/ 2147483647 h 2336"/>
                <a:gd name="T32" fmla="*/ 2147483647 w 1359"/>
                <a:gd name="T33" fmla="*/ 2147483647 h 2336"/>
                <a:gd name="T34" fmla="*/ 2147483647 w 1359"/>
                <a:gd name="T35" fmla="*/ 2147483647 h 2336"/>
                <a:gd name="T36" fmla="*/ 2147483647 w 1359"/>
                <a:gd name="T37" fmla="*/ 2147483647 h 2336"/>
                <a:gd name="T38" fmla="*/ 2147483647 w 1359"/>
                <a:gd name="T39" fmla="*/ 2147483647 h 2336"/>
                <a:gd name="T40" fmla="*/ 2147483647 w 1359"/>
                <a:gd name="T41" fmla="*/ 2147483647 h 2336"/>
                <a:gd name="T42" fmla="*/ 2147483647 w 1359"/>
                <a:gd name="T43" fmla="*/ 2147483647 h 2336"/>
                <a:gd name="T44" fmla="*/ 2147483647 w 1359"/>
                <a:gd name="T45" fmla="*/ 2147483647 h 2336"/>
                <a:gd name="T46" fmla="*/ 2147483647 w 1359"/>
                <a:gd name="T47" fmla="*/ 2147483647 h 2336"/>
                <a:gd name="T48" fmla="*/ 2147483647 w 1359"/>
                <a:gd name="T49" fmla="*/ 2147483647 h 2336"/>
                <a:gd name="T50" fmla="*/ 2147483647 w 1359"/>
                <a:gd name="T51" fmla="*/ 2147483647 h 2336"/>
                <a:gd name="T52" fmla="*/ 2147483647 w 1359"/>
                <a:gd name="T53" fmla="*/ 2147483647 h 2336"/>
                <a:gd name="T54" fmla="*/ 2147483647 w 1359"/>
                <a:gd name="T55" fmla="*/ 2147483647 h 2336"/>
                <a:gd name="T56" fmla="*/ 2147483647 w 1359"/>
                <a:gd name="T57" fmla="*/ 2147483647 h 2336"/>
                <a:gd name="T58" fmla="*/ 2147483647 w 1359"/>
                <a:gd name="T59" fmla="*/ 2147483647 h 2336"/>
                <a:gd name="T60" fmla="*/ 2147483647 w 1359"/>
                <a:gd name="T61" fmla="*/ 2147483647 h 2336"/>
                <a:gd name="T62" fmla="*/ 2147483647 w 1359"/>
                <a:gd name="T63" fmla="*/ 2147483647 h 2336"/>
                <a:gd name="T64" fmla="*/ 2147483647 w 1359"/>
                <a:gd name="T65" fmla="*/ 2147483647 h 2336"/>
                <a:gd name="T66" fmla="*/ 2147483647 w 1359"/>
                <a:gd name="T67" fmla="*/ 2147483647 h 2336"/>
                <a:gd name="T68" fmla="*/ 2147483647 w 1359"/>
                <a:gd name="T69" fmla="*/ 2147483647 h 2336"/>
                <a:gd name="T70" fmla="*/ 0 w 1359"/>
                <a:gd name="T71" fmla="*/ 2147483647 h 2336"/>
                <a:gd name="T72" fmla="*/ 2147483647 w 1359"/>
                <a:gd name="T73" fmla="*/ 2147483647 h 2336"/>
                <a:gd name="T74" fmla="*/ 2147483647 w 1359"/>
                <a:gd name="T75" fmla="*/ 2147483647 h 2336"/>
                <a:gd name="T76" fmla="*/ 2147483647 w 1359"/>
                <a:gd name="T77" fmla="*/ 2147483647 h 2336"/>
                <a:gd name="T78" fmla="*/ 2147483647 w 1359"/>
                <a:gd name="T79" fmla="*/ 2147483647 h 2336"/>
                <a:gd name="T80" fmla="*/ 2147483647 w 1359"/>
                <a:gd name="T81" fmla="*/ 2147483647 h 2336"/>
                <a:gd name="T82" fmla="*/ 2147483647 w 1359"/>
                <a:gd name="T83" fmla="*/ 2147483647 h 2336"/>
                <a:gd name="T84" fmla="*/ 2147483647 w 1359"/>
                <a:gd name="T85" fmla="*/ 2147483647 h 2336"/>
                <a:gd name="T86" fmla="*/ 2147483647 w 1359"/>
                <a:gd name="T87" fmla="*/ 2147483647 h 2336"/>
                <a:gd name="T88" fmla="*/ 2147483647 w 1359"/>
                <a:gd name="T89" fmla="*/ 2147483647 h 2336"/>
                <a:gd name="T90" fmla="*/ 2147483647 w 1359"/>
                <a:gd name="T91" fmla="*/ 2147483647 h 2336"/>
                <a:gd name="T92" fmla="*/ 2147483647 w 1359"/>
                <a:gd name="T93" fmla="*/ 2147483647 h 2336"/>
                <a:gd name="T94" fmla="*/ 2147483647 w 1359"/>
                <a:gd name="T95" fmla="*/ 2147483647 h 2336"/>
                <a:gd name="T96" fmla="*/ 2147483647 w 1359"/>
                <a:gd name="T97" fmla="*/ 0 h 2336"/>
                <a:gd name="T98" fmla="*/ 2147483647 w 1359"/>
                <a:gd name="T99" fmla="*/ 0 h 2336"/>
                <a:gd name="T100" fmla="*/ 2147483647 w 1359"/>
                <a:gd name="T101" fmla="*/ 2147483647 h 23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359"/>
                <a:gd name="T154" fmla="*/ 0 h 2336"/>
                <a:gd name="T155" fmla="*/ 1359 w 1359"/>
                <a:gd name="T156" fmla="*/ 2336 h 23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359" h="2336">
                  <a:moveTo>
                    <a:pt x="747" y="24"/>
                  </a:moveTo>
                  <a:lnTo>
                    <a:pt x="877" y="41"/>
                  </a:lnTo>
                  <a:lnTo>
                    <a:pt x="971" y="106"/>
                  </a:lnTo>
                  <a:lnTo>
                    <a:pt x="1018" y="171"/>
                  </a:lnTo>
                  <a:lnTo>
                    <a:pt x="1047" y="229"/>
                  </a:lnTo>
                  <a:lnTo>
                    <a:pt x="1083" y="329"/>
                  </a:lnTo>
                  <a:lnTo>
                    <a:pt x="1089" y="435"/>
                  </a:lnTo>
                  <a:lnTo>
                    <a:pt x="1106" y="559"/>
                  </a:lnTo>
                  <a:lnTo>
                    <a:pt x="1118" y="665"/>
                  </a:lnTo>
                  <a:lnTo>
                    <a:pt x="1136" y="771"/>
                  </a:lnTo>
                  <a:lnTo>
                    <a:pt x="1124" y="982"/>
                  </a:lnTo>
                  <a:lnTo>
                    <a:pt x="1100" y="1212"/>
                  </a:lnTo>
                  <a:cubicBezTo>
                    <a:pt x="1093" y="1363"/>
                    <a:pt x="1094" y="1298"/>
                    <a:pt x="1094" y="1406"/>
                  </a:cubicBezTo>
                  <a:lnTo>
                    <a:pt x="1159" y="1535"/>
                  </a:lnTo>
                  <a:cubicBezTo>
                    <a:pt x="1188" y="1576"/>
                    <a:pt x="1220" y="1616"/>
                    <a:pt x="1247" y="1659"/>
                  </a:cubicBezTo>
                  <a:cubicBezTo>
                    <a:pt x="1257" y="1675"/>
                    <a:pt x="1262" y="1695"/>
                    <a:pt x="1271" y="1712"/>
                  </a:cubicBezTo>
                  <a:cubicBezTo>
                    <a:pt x="1274" y="1718"/>
                    <a:pt x="1283" y="1730"/>
                    <a:pt x="1283" y="1730"/>
                  </a:cubicBezTo>
                  <a:cubicBezTo>
                    <a:pt x="1315" y="1785"/>
                    <a:pt x="1341" y="1815"/>
                    <a:pt x="1341" y="1877"/>
                  </a:cubicBezTo>
                  <a:lnTo>
                    <a:pt x="1359" y="2018"/>
                  </a:lnTo>
                  <a:lnTo>
                    <a:pt x="1318" y="2118"/>
                  </a:lnTo>
                  <a:cubicBezTo>
                    <a:pt x="1298" y="2146"/>
                    <a:pt x="1283" y="2170"/>
                    <a:pt x="1259" y="2194"/>
                  </a:cubicBezTo>
                  <a:cubicBezTo>
                    <a:pt x="1221" y="2232"/>
                    <a:pt x="1238" y="2203"/>
                    <a:pt x="1224" y="2230"/>
                  </a:cubicBezTo>
                  <a:cubicBezTo>
                    <a:pt x="1191" y="2251"/>
                    <a:pt x="1158" y="2273"/>
                    <a:pt x="1124" y="2294"/>
                  </a:cubicBezTo>
                  <a:cubicBezTo>
                    <a:pt x="1119" y="2297"/>
                    <a:pt x="1076" y="2324"/>
                    <a:pt x="1065" y="2324"/>
                  </a:cubicBezTo>
                  <a:lnTo>
                    <a:pt x="930" y="2336"/>
                  </a:lnTo>
                  <a:lnTo>
                    <a:pt x="700" y="2294"/>
                  </a:lnTo>
                  <a:lnTo>
                    <a:pt x="571" y="2236"/>
                  </a:lnTo>
                  <a:lnTo>
                    <a:pt x="483" y="2153"/>
                  </a:lnTo>
                  <a:cubicBezTo>
                    <a:pt x="459" y="2112"/>
                    <a:pt x="433" y="2072"/>
                    <a:pt x="412" y="2030"/>
                  </a:cubicBezTo>
                  <a:cubicBezTo>
                    <a:pt x="400" y="2006"/>
                    <a:pt x="394" y="1953"/>
                    <a:pt x="394" y="1953"/>
                  </a:cubicBezTo>
                  <a:lnTo>
                    <a:pt x="353" y="1794"/>
                  </a:lnTo>
                  <a:lnTo>
                    <a:pt x="300" y="1688"/>
                  </a:lnTo>
                  <a:lnTo>
                    <a:pt x="212" y="1618"/>
                  </a:lnTo>
                  <a:lnTo>
                    <a:pt x="130" y="1559"/>
                  </a:lnTo>
                  <a:lnTo>
                    <a:pt x="71" y="1488"/>
                  </a:lnTo>
                  <a:lnTo>
                    <a:pt x="0" y="1230"/>
                  </a:lnTo>
                  <a:lnTo>
                    <a:pt x="6" y="1147"/>
                  </a:lnTo>
                  <a:lnTo>
                    <a:pt x="65" y="953"/>
                  </a:lnTo>
                  <a:lnTo>
                    <a:pt x="94" y="924"/>
                  </a:lnTo>
                  <a:cubicBezTo>
                    <a:pt x="127" y="882"/>
                    <a:pt x="155" y="841"/>
                    <a:pt x="194" y="806"/>
                  </a:cubicBezTo>
                  <a:cubicBezTo>
                    <a:pt x="212" y="790"/>
                    <a:pt x="242" y="776"/>
                    <a:pt x="253" y="753"/>
                  </a:cubicBezTo>
                  <a:lnTo>
                    <a:pt x="330" y="647"/>
                  </a:lnTo>
                  <a:lnTo>
                    <a:pt x="365" y="524"/>
                  </a:lnTo>
                  <a:cubicBezTo>
                    <a:pt x="370" y="489"/>
                    <a:pt x="377" y="459"/>
                    <a:pt x="377" y="424"/>
                  </a:cubicBezTo>
                  <a:lnTo>
                    <a:pt x="341" y="247"/>
                  </a:lnTo>
                  <a:lnTo>
                    <a:pt x="283" y="171"/>
                  </a:lnTo>
                  <a:lnTo>
                    <a:pt x="300" y="112"/>
                  </a:lnTo>
                  <a:lnTo>
                    <a:pt x="424" y="24"/>
                  </a:lnTo>
                  <a:cubicBezTo>
                    <a:pt x="467" y="19"/>
                    <a:pt x="504" y="0"/>
                    <a:pt x="547" y="0"/>
                  </a:cubicBezTo>
                  <a:cubicBezTo>
                    <a:pt x="580" y="0"/>
                    <a:pt x="614" y="0"/>
                    <a:pt x="647" y="0"/>
                  </a:cubicBezTo>
                  <a:lnTo>
                    <a:pt x="747" y="24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8" name="Figura a mano libera 82"/>
            <p:cNvSpPr>
              <a:spLocks/>
            </p:cNvSpPr>
            <p:nvPr/>
          </p:nvSpPr>
          <p:spPr bwMode="auto">
            <a:xfrm>
              <a:off x="6170789" y="3302000"/>
              <a:ext cx="1542344" cy="1016000"/>
            </a:xfrm>
            <a:custGeom>
              <a:avLst/>
              <a:gdLst/>
              <a:ahLst/>
              <a:cxnLst/>
              <a:rect l="0" t="0" r="r" b="b"/>
              <a:pathLst>
                <a:path w="1542344" h="1016000">
                  <a:moveTo>
                    <a:pt x="1411" y="372533"/>
                  </a:moveTo>
                  <a:cubicBezTo>
                    <a:pt x="2822" y="358422"/>
                    <a:pt x="18829" y="368058"/>
                    <a:pt x="26811" y="364067"/>
                  </a:cubicBezTo>
                  <a:cubicBezTo>
                    <a:pt x="35913" y="359516"/>
                    <a:pt x="43376" y="352182"/>
                    <a:pt x="52211" y="347133"/>
                  </a:cubicBezTo>
                  <a:cubicBezTo>
                    <a:pt x="63169" y="340871"/>
                    <a:pt x="74789" y="335844"/>
                    <a:pt x="86078" y="330200"/>
                  </a:cubicBezTo>
                  <a:cubicBezTo>
                    <a:pt x="113952" y="302326"/>
                    <a:pt x="121770" y="291187"/>
                    <a:pt x="162278" y="270933"/>
                  </a:cubicBezTo>
                  <a:cubicBezTo>
                    <a:pt x="173567" y="265289"/>
                    <a:pt x="185643" y="261001"/>
                    <a:pt x="196144" y="254000"/>
                  </a:cubicBezTo>
                  <a:cubicBezTo>
                    <a:pt x="241435" y="223807"/>
                    <a:pt x="175993" y="246339"/>
                    <a:pt x="246944" y="228600"/>
                  </a:cubicBezTo>
                  <a:cubicBezTo>
                    <a:pt x="267997" y="214565"/>
                    <a:pt x="281661" y="203939"/>
                    <a:pt x="306211" y="194733"/>
                  </a:cubicBezTo>
                  <a:cubicBezTo>
                    <a:pt x="317106" y="190647"/>
                    <a:pt x="329039" y="189947"/>
                    <a:pt x="340078" y="186267"/>
                  </a:cubicBezTo>
                  <a:cubicBezTo>
                    <a:pt x="474434" y="141482"/>
                    <a:pt x="314478" y="193880"/>
                    <a:pt x="407811" y="152400"/>
                  </a:cubicBezTo>
                  <a:cubicBezTo>
                    <a:pt x="424122" y="145151"/>
                    <a:pt x="441295" y="139796"/>
                    <a:pt x="458611" y="135467"/>
                  </a:cubicBezTo>
                  <a:cubicBezTo>
                    <a:pt x="482100" y="129595"/>
                    <a:pt x="511166" y="121757"/>
                    <a:pt x="534811" y="118533"/>
                  </a:cubicBezTo>
                  <a:cubicBezTo>
                    <a:pt x="582677" y="112006"/>
                    <a:pt x="630766" y="107244"/>
                    <a:pt x="678744" y="101600"/>
                  </a:cubicBezTo>
                  <a:cubicBezTo>
                    <a:pt x="799490" y="61352"/>
                    <a:pt x="673825" y="101797"/>
                    <a:pt x="763411" y="76200"/>
                  </a:cubicBezTo>
                  <a:cubicBezTo>
                    <a:pt x="771992" y="73748"/>
                    <a:pt x="780060" y="69483"/>
                    <a:pt x="788811" y="67733"/>
                  </a:cubicBezTo>
                  <a:cubicBezTo>
                    <a:pt x="808380" y="63819"/>
                    <a:pt x="828444" y="62837"/>
                    <a:pt x="848078" y="59267"/>
                  </a:cubicBezTo>
                  <a:cubicBezTo>
                    <a:pt x="859526" y="57185"/>
                    <a:pt x="870388" y="52160"/>
                    <a:pt x="881944" y="50800"/>
                  </a:cubicBezTo>
                  <a:cubicBezTo>
                    <a:pt x="918489" y="46500"/>
                    <a:pt x="955322" y="45155"/>
                    <a:pt x="992011" y="42333"/>
                  </a:cubicBezTo>
                  <a:cubicBezTo>
                    <a:pt x="1061464" y="19184"/>
                    <a:pt x="951819" y="53758"/>
                    <a:pt x="1093611" y="25400"/>
                  </a:cubicBezTo>
                  <a:cubicBezTo>
                    <a:pt x="1111114" y="21899"/>
                    <a:pt x="1127095" y="12796"/>
                    <a:pt x="1144411" y="8467"/>
                  </a:cubicBezTo>
                  <a:lnTo>
                    <a:pt x="1178278" y="0"/>
                  </a:lnTo>
                  <a:cubicBezTo>
                    <a:pt x="1195211" y="2822"/>
                    <a:pt x="1212516" y="3950"/>
                    <a:pt x="1229078" y="8467"/>
                  </a:cubicBezTo>
                  <a:cubicBezTo>
                    <a:pt x="1243740" y="12466"/>
                    <a:pt x="1257181" y="20064"/>
                    <a:pt x="1271411" y="25400"/>
                  </a:cubicBezTo>
                  <a:cubicBezTo>
                    <a:pt x="1279767" y="28534"/>
                    <a:pt x="1288455" y="30733"/>
                    <a:pt x="1296811" y="33867"/>
                  </a:cubicBezTo>
                  <a:cubicBezTo>
                    <a:pt x="1311041" y="39203"/>
                    <a:pt x="1324914" y="45464"/>
                    <a:pt x="1339144" y="50800"/>
                  </a:cubicBezTo>
                  <a:cubicBezTo>
                    <a:pt x="1347500" y="53934"/>
                    <a:pt x="1356562" y="55276"/>
                    <a:pt x="1364544" y="59267"/>
                  </a:cubicBezTo>
                  <a:cubicBezTo>
                    <a:pt x="1399286" y="76638"/>
                    <a:pt x="1380630" y="72135"/>
                    <a:pt x="1406878" y="93133"/>
                  </a:cubicBezTo>
                  <a:cubicBezTo>
                    <a:pt x="1414824" y="99490"/>
                    <a:pt x="1423811" y="104422"/>
                    <a:pt x="1432278" y="110067"/>
                  </a:cubicBezTo>
                  <a:cubicBezTo>
                    <a:pt x="1443567" y="127000"/>
                    <a:pt x="1459708" y="141560"/>
                    <a:pt x="1466144" y="160867"/>
                  </a:cubicBezTo>
                  <a:cubicBezTo>
                    <a:pt x="1471789" y="177800"/>
                    <a:pt x="1473177" y="196815"/>
                    <a:pt x="1483078" y="211667"/>
                  </a:cubicBezTo>
                  <a:cubicBezTo>
                    <a:pt x="1488722" y="220134"/>
                    <a:pt x="1495460" y="227966"/>
                    <a:pt x="1500011" y="237067"/>
                  </a:cubicBezTo>
                  <a:cubicBezTo>
                    <a:pt x="1505253" y="247552"/>
                    <a:pt x="1515316" y="287648"/>
                    <a:pt x="1516944" y="296333"/>
                  </a:cubicBezTo>
                  <a:cubicBezTo>
                    <a:pt x="1523271" y="330079"/>
                    <a:pt x="1528234" y="364066"/>
                    <a:pt x="1533878" y="397933"/>
                  </a:cubicBezTo>
                  <a:lnTo>
                    <a:pt x="1542344" y="448733"/>
                  </a:lnTo>
                  <a:cubicBezTo>
                    <a:pt x="1539522" y="491066"/>
                    <a:pt x="1539878" y="533732"/>
                    <a:pt x="1533878" y="575733"/>
                  </a:cubicBezTo>
                  <a:cubicBezTo>
                    <a:pt x="1531354" y="593403"/>
                    <a:pt x="1522588" y="609600"/>
                    <a:pt x="1516944" y="626533"/>
                  </a:cubicBezTo>
                  <a:lnTo>
                    <a:pt x="1483078" y="728133"/>
                  </a:lnTo>
                  <a:lnTo>
                    <a:pt x="1466144" y="778933"/>
                  </a:lnTo>
                  <a:cubicBezTo>
                    <a:pt x="1463322" y="787400"/>
                    <a:pt x="1463989" y="798022"/>
                    <a:pt x="1457678" y="804333"/>
                  </a:cubicBezTo>
                  <a:cubicBezTo>
                    <a:pt x="1452033" y="809978"/>
                    <a:pt x="1447130" y="816477"/>
                    <a:pt x="1440744" y="821267"/>
                  </a:cubicBezTo>
                  <a:cubicBezTo>
                    <a:pt x="1424463" y="833478"/>
                    <a:pt x="1404334" y="840742"/>
                    <a:pt x="1389944" y="855133"/>
                  </a:cubicBezTo>
                  <a:cubicBezTo>
                    <a:pt x="1366701" y="878378"/>
                    <a:pt x="1380584" y="869543"/>
                    <a:pt x="1347611" y="880533"/>
                  </a:cubicBezTo>
                  <a:cubicBezTo>
                    <a:pt x="1306735" y="921412"/>
                    <a:pt x="1358669" y="871688"/>
                    <a:pt x="1305278" y="914400"/>
                  </a:cubicBezTo>
                  <a:cubicBezTo>
                    <a:pt x="1299045" y="919387"/>
                    <a:pt x="1295189" y="927226"/>
                    <a:pt x="1288344" y="931333"/>
                  </a:cubicBezTo>
                  <a:cubicBezTo>
                    <a:pt x="1280691" y="935925"/>
                    <a:pt x="1270926" y="935809"/>
                    <a:pt x="1262944" y="939800"/>
                  </a:cubicBezTo>
                  <a:cubicBezTo>
                    <a:pt x="1253843" y="944351"/>
                    <a:pt x="1245490" y="950376"/>
                    <a:pt x="1237544" y="956733"/>
                  </a:cubicBezTo>
                  <a:cubicBezTo>
                    <a:pt x="1231311" y="961720"/>
                    <a:pt x="1227751" y="970097"/>
                    <a:pt x="1220611" y="973667"/>
                  </a:cubicBezTo>
                  <a:cubicBezTo>
                    <a:pt x="1204646" y="981650"/>
                    <a:pt x="1184663" y="980699"/>
                    <a:pt x="1169811" y="990600"/>
                  </a:cubicBezTo>
                  <a:cubicBezTo>
                    <a:pt x="1161344" y="996244"/>
                    <a:pt x="1154228" y="1004856"/>
                    <a:pt x="1144411" y="1007533"/>
                  </a:cubicBezTo>
                  <a:cubicBezTo>
                    <a:pt x="1122459" y="1013520"/>
                    <a:pt x="1099256" y="1013178"/>
                    <a:pt x="1076678" y="1016000"/>
                  </a:cubicBezTo>
                  <a:cubicBezTo>
                    <a:pt x="1006122" y="1013178"/>
                    <a:pt x="935467" y="1012230"/>
                    <a:pt x="865011" y="1007533"/>
                  </a:cubicBezTo>
                  <a:cubicBezTo>
                    <a:pt x="828453" y="1005096"/>
                    <a:pt x="827321" y="998793"/>
                    <a:pt x="797278" y="990600"/>
                  </a:cubicBezTo>
                  <a:cubicBezTo>
                    <a:pt x="774825" y="984477"/>
                    <a:pt x="752122" y="979311"/>
                    <a:pt x="729544" y="973667"/>
                  </a:cubicBezTo>
                  <a:cubicBezTo>
                    <a:pt x="718255" y="970845"/>
                    <a:pt x="706717" y="968880"/>
                    <a:pt x="695678" y="965200"/>
                  </a:cubicBezTo>
                  <a:lnTo>
                    <a:pt x="619478" y="939800"/>
                  </a:lnTo>
                  <a:cubicBezTo>
                    <a:pt x="611011" y="936978"/>
                    <a:pt x="601504" y="936283"/>
                    <a:pt x="594078" y="931333"/>
                  </a:cubicBezTo>
                  <a:cubicBezTo>
                    <a:pt x="585611" y="925689"/>
                    <a:pt x="577977" y="918533"/>
                    <a:pt x="568678" y="914400"/>
                  </a:cubicBezTo>
                  <a:cubicBezTo>
                    <a:pt x="552367" y="907151"/>
                    <a:pt x="534811" y="903111"/>
                    <a:pt x="517878" y="897467"/>
                  </a:cubicBezTo>
                  <a:lnTo>
                    <a:pt x="492478" y="889000"/>
                  </a:lnTo>
                  <a:cubicBezTo>
                    <a:pt x="436815" y="833341"/>
                    <a:pt x="541493" y="932964"/>
                    <a:pt x="424744" y="855133"/>
                  </a:cubicBezTo>
                  <a:cubicBezTo>
                    <a:pt x="403690" y="841097"/>
                    <a:pt x="390030" y="830474"/>
                    <a:pt x="365478" y="821267"/>
                  </a:cubicBezTo>
                  <a:cubicBezTo>
                    <a:pt x="354582" y="817181"/>
                    <a:pt x="342900" y="815622"/>
                    <a:pt x="331611" y="812800"/>
                  </a:cubicBezTo>
                  <a:cubicBezTo>
                    <a:pt x="323918" y="801261"/>
                    <a:pt x="311151" y="778511"/>
                    <a:pt x="297744" y="770467"/>
                  </a:cubicBezTo>
                  <a:cubicBezTo>
                    <a:pt x="235158" y="732916"/>
                    <a:pt x="311162" y="796442"/>
                    <a:pt x="246944" y="745067"/>
                  </a:cubicBezTo>
                  <a:cubicBezTo>
                    <a:pt x="240711" y="740080"/>
                    <a:pt x="236397" y="732923"/>
                    <a:pt x="230011" y="728133"/>
                  </a:cubicBezTo>
                  <a:cubicBezTo>
                    <a:pt x="213730" y="715922"/>
                    <a:pt x="193601" y="708657"/>
                    <a:pt x="179211" y="694267"/>
                  </a:cubicBezTo>
                  <a:cubicBezTo>
                    <a:pt x="167922" y="682978"/>
                    <a:pt x="158628" y="669256"/>
                    <a:pt x="145344" y="660400"/>
                  </a:cubicBezTo>
                  <a:cubicBezTo>
                    <a:pt x="113302" y="639039"/>
                    <a:pt x="127139" y="650662"/>
                    <a:pt x="103011" y="626533"/>
                  </a:cubicBezTo>
                  <a:cubicBezTo>
                    <a:pt x="82878" y="566135"/>
                    <a:pt x="111427" y="639158"/>
                    <a:pt x="69144" y="575733"/>
                  </a:cubicBezTo>
                  <a:cubicBezTo>
                    <a:pt x="25185" y="509793"/>
                    <a:pt x="96478" y="586131"/>
                    <a:pt x="43744" y="533400"/>
                  </a:cubicBezTo>
                  <a:cubicBezTo>
                    <a:pt x="40922" y="522111"/>
                    <a:pt x="38622" y="510679"/>
                    <a:pt x="35278" y="499533"/>
                  </a:cubicBezTo>
                  <a:cubicBezTo>
                    <a:pt x="30149" y="482436"/>
                    <a:pt x="18344" y="448733"/>
                    <a:pt x="18344" y="448733"/>
                  </a:cubicBezTo>
                  <a:cubicBezTo>
                    <a:pt x="27252" y="368566"/>
                    <a:pt x="0" y="386644"/>
                    <a:pt x="1411" y="372533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53" name="AutoShape 6"/>
          <p:cNvSpPr>
            <a:spLocks noChangeArrowheads="1"/>
          </p:cNvSpPr>
          <p:nvPr/>
        </p:nvSpPr>
        <p:spPr bwMode="auto">
          <a:xfrm>
            <a:off x="698500" y="4168775"/>
            <a:ext cx="139700" cy="141288"/>
          </a:xfrm>
          <a:prstGeom prst="star4">
            <a:avLst>
              <a:gd name="adj" fmla="val 34616"/>
            </a:avLst>
          </a:prstGeom>
          <a:solidFill>
            <a:srgbClr val="FF6600"/>
          </a:solidFill>
          <a:ln w="12700">
            <a:solidFill>
              <a:schemeClr val="accent6"/>
            </a:solidFill>
            <a:miter lim="800000"/>
            <a:headEnd/>
            <a:tailEnd/>
          </a:ln>
        </p:spPr>
        <p:txBody>
          <a:bodyPr wrap="none" anchor="ctr"/>
          <a:lstStyle>
            <a:lvl1pPr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3090220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40" grpId="0" animBg="1"/>
      <p:bldP spid="41" grpId="0" animBg="1"/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 smtClean="0"/>
              <a:t>Earth</a:t>
            </a:r>
            <a:r>
              <a:rPr lang="es-ES_tradnl" dirty="0" smtClean="0"/>
              <a:t> </a:t>
            </a:r>
            <a:r>
              <a:rPr lang="es-ES_tradnl" dirty="0" err="1" smtClean="0"/>
              <a:t>Sciences</a:t>
            </a:r>
            <a:r>
              <a:rPr lang="es-ES_tradnl" dirty="0" smtClean="0"/>
              <a:t> </a:t>
            </a:r>
            <a:r>
              <a:rPr lang="es-ES_tradnl" dirty="0" err="1" smtClean="0"/>
              <a:t>Department</a:t>
            </a:r>
            <a:endParaRPr lang="es-ES" dirty="0"/>
          </a:p>
        </p:txBody>
      </p:sp>
      <p:pic>
        <p:nvPicPr>
          <p:cNvPr id="20" name="Picture 2" descr="C:\Users\ijimenez\Dropbox\BSC ES SERVICES COMM\Graphic Resources\IC3\Logo IC3 blanc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377" y="1509477"/>
            <a:ext cx="1477469" cy="1289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7 Rectángulo"/>
          <p:cNvSpPr>
            <a:spLocks noChangeArrowheads="1"/>
          </p:cNvSpPr>
          <p:nvPr/>
        </p:nvSpPr>
        <p:spPr bwMode="auto">
          <a:xfrm>
            <a:off x="323528" y="1061690"/>
            <a:ext cx="41044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342900" indent="-342900" eaLnBrk="1" hangingPunct="1">
              <a:buFont typeface="Wingdings" panose="05000000000000000000" pitchFamily="2" charset="2"/>
              <a:buChar char="§"/>
            </a:pPr>
            <a:r>
              <a:rPr lang="en-GB" altLang="es-ES" sz="2400" dirty="0" smtClean="0">
                <a:solidFill>
                  <a:schemeClr val="bg1"/>
                </a:solidFill>
              </a:rPr>
              <a:t>Merging process between</a:t>
            </a:r>
            <a:endParaRPr lang="en-GB" altLang="es-ES" sz="2400" dirty="0">
              <a:solidFill>
                <a:schemeClr val="bg1"/>
              </a:solidFill>
            </a:endParaRPr>
          </a:p>
        </p:txBody>
      </p:sp>
      <p:sp>
        <p:nvSpPr>
          <p:cNvPr id="23" name="7 Rectángulo"/>
          <p:cNvSpPr>
            <a:spLocks noChangeArrowheads="1"/>
          </p:cNvSpPr>
          <p:nvPr/>
        </p:nvSpPr>
        <p:spPr bwMode="auto">
          <a:xfrm>
            <a:off x="349864" y="3077914"/>
            <a:ext cx="85426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342900" indent="-342900" eaLnBrk="1" hangingPunct="1">
              <a:buFont typeface="Wingdings" panose="05000000000000000000" pitchFamily="2" charset="2"/>
              <a:buChar char="§"/>
            </a:pPr>
            <a:r>
              <a:rPr lang="en-GB" altLang="es-ES" sz="2400" dirty="0" smtClean="0">
                <a:solidFill>
                  <a:schemeClr val="bg1"/>
                </a:solidFill>
              </a:rPr>
              <a:t>New structure: 4 groups (~ 50 people)</a:t>
            </a:r>
            <a:endParaRPr lang="en-GB" altLang="es-ES" sz="2400" dirty="0">
              <a:solidFill>
                <a:schemeClr val="bg1"/>
              </a:solidFill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1993919" y="3725986"/>
            <a:ext cx="5156163" cy="79208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COMPUTATIONAL EARTH SCIENCES</a:t>
            </a:r>
            <a:endParaRPr lang="es-ES" dirty="0"/>
          </a:p>
        </p:txBody>
      </p:sp>
      <p:sp>
        <p:nvSpPr>
          <p:cNvPr id="25" name="24 Rectángulo"/>
          <p:cNvSpPr/>
          <p:nvPr/>
        </p:nvSpPr>
        <p:spPr>
          <a:xfrm>
            <a:off x="1993919" y="4670474"/>
            <a:ext cx="2506074" cy="114374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ATMOSPHERIC COMPOSITION</a:t>
            </a:r>
            <a:endParaRPr lang="es-ES" dirty="0"/>
          </a:p>
        </p:txBody>
      </p:sp>
      <p:sp>
        <p:nvSpPr>
          <p:cNvPr id="26" name="25 Rectángulo"/>
          <p:cNvSpPr/>
          <p:nvPr/>
        </p:nvSpPr>
        <p:spPr>
          <a:xfrm>
            <a:off x="4644008" y="4670474"/>
            <a:ext cx="2506074" cy="114374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CLIMATE PREDICTIONS</a:t>
            </a:r>
            <a:endParaRPr lang="es-ES" dirty="0"/>
          </a:p>
        </p:txBody>
      </p:sp>
      <p:sp>
        <p:nvSpPr>
          <p:cNvPr id="27" name="26 Rectángulo"/>
          <p:cNvSpPr/>
          <p:nvPr/>
        </p:nvSpPr>
        <p:spPr>
          <a:xfrm>
            <a:off x="1993918" y="5958234"/>
            <a:ext cx="5156163" cy="79208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>
                <a:solidFill>
                  <a:schemeClr val="accent1"/>
                </a:solidFill>
              </a:rPr>
              <a:t>EARTH SCIENCES SERVICES</a:t>
            </a:r>
            <a:endParaRPr lang="es-ES" dirty="0">
              <a:solidFill>
                <a:schemeClr val="accent1"/>
              </a:solidFill>
            </a:endParaRPr>
          </a:p>
        </p:txBody>
      </p:sp>
      <p:sp>
        <p:nvSpPr>
          <p:cNvPr id="28" name="7 Rectángulo"/>
          <p:cNvSpPr>
            <a:spLocks noChangeArrowheads="1"/>
          </p:cNvSpPr>
          <p:nvPr/>
        </p:nvSpPr>
        <p:spPr bwMode="auto">
          <a:xfrm>
            <a:off x="2108529" y="2190103"/>
            <a:ext cx="26074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altLang="es-ES" sz="1600" b="1" dirty="0" smtClean="0">
                <a:solidFill>
                  <a:srgbClr val="000000"/>
                </a:solidFill>
              </a:rPr>
              <a:t>Climate Forecasting Unit</a:t>
            </a:r>
            <a:endParaRPr lang="en-GB" altLang="es-ES" sz="1600" b="1" dirty="0">
              <a:solidFill>
                <a:srgbClr val="000000"/>
              </a:solidFill>
            </a:endParaRPr>
          </a:p>
        </p:txBody>
      </p:sp>
      <p:pic>
        <p:nvPicPr>
          <p:cNvPr id="1028" name="Picture 4" descr="C:\Users\ijimenez\Dropbox\BSC ES SERVICES COMM\Graphic Resources\BSC\logo_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704140"/>
            <a:ext cx="3620911" cy="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40155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s-ES" dirty="0" err="1" smtClean="0"/>
              <a:t>Earth</a:t>
            </a:r>
            <a:r>
              <a:rPr lang="es-ES" dirty="0" smtClean="0"/>
              <a:t> </a:t>
            </a:r>
            <a:r>
              <a:rPr lang="es-ES" dirty="0" err="1" smtClean="0"/>
              <a:t>Sciences</a:t>
            </a:r>
            <a:r>
              <a:rPr lang="es-ES" dirty="0" smtClean="0"/>
              <a:t> </a:t>
            </a:r>
            <a:r>
              <a:rPr lang="es-ES" dirty="0" err="1" smtClean="0"/>
              <a:t>Services</a:t>
            </a:r>
            <a:endParaRPr lang="es-ES" dirty="0"/>
          </a:p>
        </p:txBody>
      </p:sp>
      <p:sp>
        <p:nvSpPr>
          <p:cNvPr id="11267" name="2 Rectángulo"/>
          <p:cNvSpPr>
            <a:spLocks noChangeArrowheads="1"/>
          </p:cNvSpPr>
          <p:nvPr/>
        </p:nvSpPr>
        <p:spPr bwMode="auto">
          <a:xfrm>
            <a:off x="684213" y="1277938"/>
            <a:ext cx="80645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s-ES" sz="2400" b="1" dirty="0"/>
              <a:t>OUR OBJECTIVE:</a:t>
            </a:r>
          </a:p>
          <a:p>
            <a:pPr eaLnBrk="1" hangingPunct="1"/>
            <a:endParaRPr lang="en-US" altLang="es-ES" sz="2400" dirty="0"/>
          </a:p>
          <a:p>
            <a:pPr eaLnBrk="1" hangingPunct="1"/>
            <a:r>
              <a:rPr lang="en-US" altLang="es-ES" sz="2400" dirty="0"/>
              <a:t>Facilitate technology transfer of state-of-the-art research from local, national to international levels in </a:t>
            </a:r>
            <a:r>
              <a:rPr lang="en-US" altLang="es-ES" sz="2400" dirty="0" smtClean="0"/>
              <a:t>five </a:t>
            </a:r>
            <a:r>
              <a:rPr lang="en-US" altLang="es-ES" sz="2400" dirty="0"/>
              <a:t>areas:</a:t>
            </a:r>
          </a:p>
        </p:txBody>
      </p:sp>
      <p:sp>
        <p:nvSpPr>
          <p:cNvPr id="5" name="4 Rectángulo"/>
          <p:cNvSpPr/>
          <p:nvPr/>
        </p:nvSpPr>
        <p:spPr>
          <a:xfrm>
            <a:off x="1547813" y="4086225"/>
            <a:ext cx="5688012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2400" dirty="0"/>
              <a:t>Mineral </a:t>
            </a:r>
            <a:r>
              <a:rPr lang="es-ES" sz="2400" dirty="0" err="1"/>
              <a:t>Dust</a:t>
            </a:r>
            <a:r>
              <a:rPr lang="es-ES" sz="2400" dirty="0"/>
              <a:t> </a:t>
            </a:r>
            <a:r>
              <a:rPr lang="es-ES" sz="2400" dirty="0" err="1"/>
              <a:t>modelling</a:t>
            </a:r>
            <a:endParaRPr lang="es-ES" sz="2400" dirty="0"/>
          </a:p>
        </p:txBody>
      </p:sp>
      <p:sp>
        <p:nvSpPr>
          <p:cNvPr id="6" name="5 Rectángulo"/>
          <p:cNvSpPr/>
          <p:nvPr/>
        </p:nvSpPr>
        <p:spPr>
          <a:xfrm>
            <a:off x="1547813" y="3438525"/>
            <a:ext cx="5688012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2400" dirty="0"/>
              <a:t>Air </a:t>
            </a:r>
            <a:r>
              <a:rPr lang="es-ES" sz="2400" dirty="0" err="1"/>
              <a:t>quality</a:t>
            </a:r>
            <a:r>
              <a:rPr lang="es-ES" sz="2400" dirty="0"/>
              <a:t> </a:t>
            </a:r>
            <a:r>
              <a:rPr lang="es-ES" sz="2400" dirty="0" err="1"/>
              <a:t>assessments</a:t>
            </a:r>
            <a:endParaRPr lang="es-ES" sz="2400" dirty="0"/>
          </a:p>
        </p:txBody>
      </p:sp>
      <p:sp>
        <p:nvSpPr>
          <p:cNvPr id="7" name="6 Rectángulo"/>
          <p:cNvSpPr/>
          <p:nvPr/>
        </p:nvSpPr>
        <p:spPr>
          <a:xfrm>
            <a:off x="1547813" y="5383213"/>
            <a:ext cx="5688012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2400" dirty="0" err="1"/>
              <a:t>Climate</a:t>
            </a:r>
            <a:r>
              <a:rPr lang="es-ES" sz="2400" dirty="0"/>
              <a:t> </a:t>
            </a:r>
            <a:r>
              <a:rPr lang="es-ES" sz="2400" dirty="0" err="1"/>
              <a:t>predictions</a:t>
            </a:r>
            <a:endParaRPr lang="es-ES" sz="2400" dirty="0"/>
          </a:p>
        </p:txBody>
      </p:sp>
      <p:sp>
        <p:nvSpPr>
          <p:cNvPr id="8" name="7 Rectángulo"/>
          <p:cNvSpPr/>
          <p:nvPr/>
        </p:nvSpPr>
        <p:spPr>
          <a:xfrm>
            <a:off x="1547813" y="6030913"/>
            <a:ext cx="5688012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2400" dirty="0" err="1"/>
              <a:t>Computational</a:t>
            </a:r>
            <a:r>
              <a:rPr lang="es-ES" sz="2400" dirty="0"/>
              <a:t> </a:t>
            </a:r>
            <a:r>
              <a:rPr lang="es-ES" sz="2400" dirty="0" err="1"/>
              <a:t>Earth</a:t>
            </a:r>
            <a:r>
              <a:rPr lang="es-ES" sz="2400" dirty="0"/>
              <a:t> </a:t>
            </a:r>
            <a:r>
              <a:rPr lang="es-ES" sz="2400" dirty="0" err="1"/>
              <a:t>Services</a:t>
            </a:r>
            <a:endParaRPr lang="es-ES" sz="2400" dirty="0"/>
          </a:p>
        </p:txBody>
      </p:sp>
      <p:sp>
        <p:nvSpPr>
          <p:cNvPr id="9" name="8 Rectángulo"/>
          <p:cNvSpPr/>
          <p:nvPr/>
        </p:nvSpPr>
        <p:spPr>
          <a:xfrm>
            <a:off x="1547813" y="4733925"/>
            <a:ext cx="5688012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2400" dirty="0" err="1"/>
              <a:t>Weather</a:t>
            </a:r>
            <a:r>
              <a:rPr lang="es-ES" sz="2400" dirty="0"/>
              <a:t> </a:t>
            </a:r>
            <a:r>
              <a:rPr lang="es-ES" sz="2400" dirty="0" err="1"/>
              <a:t>forecasting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40051879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s-ES" dirty="0" err="1" smtClean="0"/>
              <a:t>Spatial</a:t>
            </a:r>
            <a:r>
              <a:rPr lang="es-ES" dirty="0" smtClean="0"/>
              <a:t> </a:t>
            </a:r>
            <a:r>
              <a:rPr lang="es-ES" dirty="0" err="1" smtClean="0"/>
              <a:t>scales</a:t>
            </a:r>
            <a:endParaRPr lang="es-ES" dirty="0"/>
          </a:p>
        </p:txBody>
      </p:sp>
      <p:sp>
        <p:nvSpPr>
          <p:cNvPr id="17411" name="7 Rectángulo"/>
          <p:cNvSpPr>
            <a:spLocks noChangeArrowheads="1"/>
          </p:cNvSpPr>
          <p:nvPr/>
        </p:nvSpPr>
        <p:spPr bwMode="auto">
          <a:xfrm>
            <a:off x="4464050" y="1052513"/>
            <a:ext cx="47513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GB" altLang="es-ES" sz="2400" b="1" dirty="0">
                <a:solidFill>
                  <a:schemeClr val="bg1"/>
                </a:solidFill>
              </a:rPr>
              <a:t>Multi-scale models from </a:t>
            </a:r>
          </a:p>
          <a:p>
            <a:pPr eaLnBrk="1" hangingPunct="1"/>
            <a:r>
              <a:rPr lang="en-GB" altLang="es-ES" sz="2400" b="1" dirty="0">
                <a:solidFill>
                  <a:schemeClr val="bg1"/>
                </a:solidFill>
              </a:rPr>
              <a:t>global to local scales</a:t>
            </a:r>
          </a:p>
        </p:txBody>
      </p:sp>
      <p:pic>
        <p:nvPicPr>
          <p:cNvPr id="17412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050" y="2206625"/>
            <a:ext cx="4248150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Imagen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8" y="1206500"/>
            <a:ext cx="4221162" cy="425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lecha izquierda y derecha 5"/>
          <p:cNvSpPr/>
          <p:nvPr/>
        </p:nvSpPr>
        <p:spPr>
          <a:xfrm rot="1800000">
            <a:off x="223177" y="4897468"/>
            <a:ext cx="6086599" cy="936104"/>
          </a:xfrm>
          <a:prstGeom prst="leftRightArrow">
            <a:avLst/>
          </a:prstGeom>
          <a:solidFill>
            <a:srgbClr val="008000"/>
          </a:solidFill>
          <a:scene3d>
            <a:camera prst="orthographicFront">
              <a:rot lat="1500000" lon="0" rev="21599984"/>
            </a:camera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GB" dirty="0" err="1">
                <a:solidFill>
                  <a:schemeClr val="accent1"/>
                </a:solidFill>
              </a:rPr>
              <a:t>Multiscale</a:t>
            </a:r>
            <a:r>
              <a:rPr lang="en-GB" dirty="0">
                <a:solidFill>
                  <a:schemeClr val="accent1"/>
                </a:solidFill>
              </a:rPr>
              <a:t> Models from Global to Local Scales</a:t>
            </a:r>
          </a:p>
        </p:txBody>
      </p:sp>
    </p:spTree>
    <p:extLst>
      <p:ext uri="{BB962C8B-B14F-4D97-AF65-F5344CB8AC3E}">
        <p14:creationId xmlns:p14="http://schemas.microsoft.com/office/powerpoint/2010/main" val="31410806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s-ES" dirty="0" smtClean="0"/>
              <a:t>Temporal </a:t>
            </a:r>
            <a:r>
              <a:rPr lang="es-ES" dirty="0" err="1" smtClean="0"/>
              <a:t>scales</a:t>
            </a:r>
            <a:endParaRPr lang="es-ES" dirty="0"/>
          </a:p>
        </p:txBody>
      </p:sp>
      <p:cxnSp>
        <p:nvCxnSpPr>
          <p:cNvPr id="3" name="2 Conector recto"/>
          <p:cNvCxnSpPr/>
          <p:nvPr/>
        </p:nvCxnSpPr>
        <p:spPr>
          <a:xfrm flipV="1">
            <a:off x="3841750" y="1638200"/>
            <a:ext cx="0" cy="3517900"/>
          </a:xfrm>
          <a:prstGeom prst="line">
            <a:avLst/>
          </a:prstGeom>
          <a:ln w="571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Conector recto"/>
          <p:cNvCxnSpPr/>
          <p:nvPr/>
        </p:nvCxnSpPr>
        <p:spPr>
          <a:xfrm>
            <a:off x="241300" y="5167212"/>
            <a:ext cx="8683625" cy="0"/>
          </a:xfrm>
          <a:prstGeom prst="line">
            <a:avLst/>
          </a:prstGeom>
          <a:ln w="76200">
            <a:solidFill>
              <a:schemeClr val="accent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1" name="4 CuadroTexto"/>
          <p:cNvSpPr txBox="1">
            <a:spLocks noChangeArrowheads="1"/>
          </p:cNvSpPr>
          <p:nvPr/>
        </p:nvSpPr>
        <p:spPr bwMode="auto">
          <a:xfrm rot="19800000">
            <a:off x="1860550" y="4576662"/>
            <a:ext cx="936625" cy="36988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 b="1">
                <a:solidFill>
                  <a:schemeClr val="accent1"/>
                </a:solidFill>
              </a:rPr>
              <a:t>Today</a:t>
            </a:r>
          </a:p>
        </p:txBody>
      </p:sp>
      <p:sp>
        <p:nvSpPr>
          <p:cNvPr id="19462" name="5 CuadroTexto"/>
          <p:cNvSpPr txBox="1">
            <a:spLocks noChangeArrowheads="1"/>
          </p:cNvSpPr>
          <p:nvPr/>
        </p:nvSpPr>
        <p:spPr bwMode="auto">
          <a:xfrm rot="19800000">
            <a:off x="2511425" y="4576662"/>
            <a:ext cx="936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Hours</a:t>
            </a:r>
          </a:p>
        </p:txBody>
      </p:sp>
      <p:sp>
        <p:nvSpPr>
          <p:cNvPr id="19463" name="6 CuadroTexto"/>
          <p:cNvSpPr txBox="1">
            <a:spLocks noChangeArrowheads="1"/>
          </p:cNvSpPr>
          <p:nvPr/>
        </p:nvSpPr>
        <p:spPr bwMode="auto">
          <a:xfrm rot="19800000">
            <a:off x="3019425" y="4576662"/>
            <a:ext cx="936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Days</a:t>
            </a:r>
          </a:p>
        </p:txBody>
      </p:sp>
      <p:sp>
        <p:nvSpPr>
          <p:cNvPr id="19464" name="7 CuadroTexto"/>
          <p:cNvSpPr txBox="1">
            <a:spLocks noChangeArrowheads="1"/>
          </p:cNvSpPr>
          <p:nvPr/>
        </p:nvSpPr>
        <p:spPr bwMode="auto">
          <a:xfrm rot="19800000">
            <a:off x="3995738" y="4576662"/>
            <a:ext cx="936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Weeks</a:t>
            </a:r>
          </a:p>
        </p:txBody>
      </p:sp>
      <p:sp>
        <p:nvSpPr>
          <p:cNvPr id="19465" name="8 CuadroTexto"/>
          <p:cNvSpPr txBox="1">
            <a:spLocks noChangeArrowheads="1"/>
          </p:cNvSpPr>
          <p:nvPr/>
        </p:nvSpPr>
        <p:spPr bwMode="auto">
          <a:xfrm rot="19800000">
            <a:off x="4589463" y="4576662"/>
            <a:ext cx="9350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Months</a:t>
            </a:r>
          </a:p>
        </p:txBody>
      </p:sp>
      <p:sp>
        <p:nvSpPr>
          <p:cNvPr id="19466" name="9 CuadroTexto"/>
          <p:cNvSpPr txBox="1">
            <a:spLocks noChangeArrowheads="1"/>
          </p:cNvSpPr>
          <p:nvPr/>
        </p:nvSpPr>
        <p:spPr bwMode="auto">
          <a:xfrm rot="19800000">
            <a:off x="5106988" y="4519512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Seasons</a:t>
            </a:r>
          </a:p>
        </p:txBody>
      </p:sp>
      <p:sp>
        <p:nvSpPr>
          <p:cNvPr id="19467" name="10 CuadroTexto"/>
          <p:cNvSpPr txBox="1">
            <a:spLocks noChangeArrowheads="1"/>
          </p:cNvSpPr>
          <p:nvPr/>
        </p:nvSpPr>
        <p:spPr bwMode="auto">
          <a:xfrm rot="19800000">
            <a:off x="5683250" y="4519512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Years</a:t>
            </a:r>
          </a:p>
        </p:txBody>
      </p:sp>
      <p:sp>
        <p:nvSpPr>
          <p:cNvPr id="19468" name="11 CuadroTexto"/>
          <p:cNvSpPr txBox="1">
            <a:spLocks noChangeArrowheads="1"/>
          </p:cNvSpPr>
          <p:nvPr/>
        </p:nvSpPr>
        <p:spPr bwMode="auto">
          <a:xfrm rot="19800000">
            <a:off x="6245225" y="4519512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Decades</a:t>
            </a:r>
          </a:p>
        </p:txBody>
      </p:sp>
      <p:sp>
        <p:nvSpPr>
          <p:cNvPr id="19469" name="12 CuadroTexto"/>
          <p:cNvSpPr txBox="1">
            <a:spLocks noChangeArrowheads="1"/>
          </p:cNvSpPr>
          <p:nvPr/>
        </p:nvSpPr>
        <p:spPr bwMode="auto">
          <a:xfrm rot="19800000">
            <a:off x="250825" y="4471887"/>
            <a:ext cx="13573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Past</a:t>
            </a:r>
          </a:p>
        </p:txBody>
      </p:sp>
      <p:sp>
        <p:nvSpPr>
          <p:cNvPr id="19470" name="13 CuadroTexto"/>
          <p:cNvSpPr txBox="1">
            <a:spLocks noChangeArrowheads="1"/>
          </p:cNvSpPr>
          <p:nvPr/>
        </p:nvSpPr>
        <p:spPr bwMode="auto">
          <a:xfrm rot="19800000">
            <a:off x="7743825" y="4519512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Century</a:t>
            </a:r>
          </a:p>
        </p:txBody>
      </p:sp>
      <p:sp>
        <p:nvSpPr>
          <p:cNvPr id="15" name="14 Rectángulo"/>
          <p:cNvSpPr/>
          <p:nvPr/>
        </p:nvSpPr>
        <p:spPr>
          <a:xfrm>
            <a:off x="2184400" y="5383112"/>
            <a:ext cx="1584325" cy="71913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>
                <a:solidFill>
                  <a:schemeClr val="accent6"/>
                </a:solidFill>
              </a:rPr>
              <a:t>FORECAST</a:t>
            </a:r>
          </a:p>
        </p:txBody>
      </p:sp>
      <p:sp>
        <p:nvSpPr>
          <p:cNvPr id="16" name="15 Rectángulo"/>
          <p:cNvSpPr/>
          <p:nvPr/>
        </p:nvSpPr>
        <p:spPr>
          <a:xfrm>
            <a:off x="3841750" y="5383112"/>
            <a:ext cx="3167063" cy="71913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>
                <a:solidFill>
                  <a:schemeClr val="accent6"/>
                </a:solidFill>
              </a:rPr>
              <a:t>PREDICTION</a:t>
            </a:r>
          </a:p>
        </p:txBody>
      </p:sp>
      <p:sp>
        <p:nvSpPr>
          <p:cNvPr id="17" name="16 Rectángulo"/>
          <p:cNvSpPr/>
          <p:nvPr/>
        </p:nvSpPr>
        <p:spPr>
          <a:xfrm>
            <a:off x="7081838" y="5383112"/>
            <a:ext cx="1727200" cy="71913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>
                <a:solidFill>
                  <a:schemeClr val="accent6"/>
                </a:solidFill>
              </a:rPr>
              <a:t>PROJECTION</a:t>
            </a:r>
          </a:p>
        </p:txBody>
      </p:sp>
      <p:sp>
        <p:nvSpPr>
          <p:cNvPr id="18" name="17 Rectángulo"/>
          <p:cNvSpPr/>
          <p:nvPr/>
        </p:nvSpPr>
        <p:spPr>
          <a:xfrm>
            <a:off x="241300" y="5383112"/>
            <a:ext cx="1871663" cy="71913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>
                <a:solidFill>
                  <a:schemeClr val="accent6"/>
                </a:solidFill>
              </a:rPr>
              <a:t>DIAGNOSTIC</a:t>
            </a:r>
          </a:p>
        </p:txBody>
      </p:sp>
      <p:sp>
        <p:nvSpPr>
          <p:cNvPr id="19" name="18 Rectángulo"/>
          <p:cNvSpPr/>
          <p:nvPr/>
        </p:nvSpPr>
        <p:spPr>
          <a:xfrm>
            <a:off x="241300" y="1638200"/>
            <a:ext cx="3459163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/>
              <a:t>Mineral </a:t>
            </a:r>
            <a:r>
              <a:rPr lang="es-ES" dirty="0" err="1"/>
              <a:t>Dust</a:t>
            </a:r>
            <a:endParaRPr lang="es-ES" dirty="0"/>
          </a:p>
        </p:txBody>
      </p:sp>
      <p:sp>
        <p:nvSpPr>
          <p:cNvPr id="20" name="19 Rectángulo"/>
          <p:cNvSpPr/>
          <p:nvPr/>
        </p:nvSpPr>
        <p:spPr>
          <a:xfrm>
            <a:off x="249238" y="2143025"/>
            <a:ext cx="3459162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/>
              <a:t>Air </a:t>
            </a:r>
            <a:r>
              <a:rPr lang="es-ES" dirty="0" err="1"/>
              <a:t>quality</a:t>
            </a:r>
            <a:endParaRPr lang="es-ES" dirty="0"/>
          </a:p>
        </p:txBody>
      </p:sp>
      <p:sp>
        <p:nvSpPr>
          <p:cNvPr id="21" name="20 Rectángulo"/>
          <p:cNvSpPr/>
          <p:nvPr/>
        </p:nvSpPr>
        <p:spPr>
          <a:xfrm>
            <a:off x="249238" y="2646262"/>
            <a:ext cx="3459162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/>
              <a:t>Meteorology</a:t>
            </a:r>
            <a:endParaRPr lang="es-ES" dirty="0"/>
          </a:p>
        </p:txBody>
      </p:sp>
      <p:sp>
        <p:nvSpPr>
          <p:cNvPr id="22" name="21 Rectángulo"/>
          <p:cNvSpPr/>
          <p:nvPr/>
        </p:nvSpPr>
        <p:spPr>
          <a:xfrm>
            <a:off x="241301" y="3232050"/>
            <a:ext cx="2748394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/>
              <a:t>Climate</a:t>
            </a:r>
            <a:r>
              <a:rPr lang="es-ES" dirty="0"/>
              <a:t> </a:t>
            </a:r>
            <a:r>
              <a:rPr lang="es-ES" dirty="0" err="1"/>
              <a:t>predictions</a:t>
            </a:r>
            <a:endParaRPr lang="es-ES" dirty="0"/>
          </a:p>
        </p:txBody>
      </p:sp>
      <p:sp>
        <p:nvSpPr>
          <p:cNvPr id="23" name="22 Rectángulo"/>
          <p:cNvSpPr/>
          <p:nvPr/>
        </p:nvSpPr>
        <p:spPr>
          <a:xfrm>
            <a:off x="6659563" y="3852762"/>
            <a:ext cx="2132012" cy="39846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/>
              <a:t>Climate</a:t>
            </a:r>
            <a:r>
              <a:rPr lang="es-ES" dirty="0"/>
              <a:t> </a:t>
            </a:r>
            <a:r>
              <a:rPr lang="es-ES" dirty="0" err="1"/>
              <a:t>projections</a:t>
            </a:r>
            <a:endParaRPr lang="es-ES" dirty="0"/>
          </a:p>
        </p:txBody>
      </p:sp>
      <p:cxnSp>
        <p:nvCxnSpPr>
          <p:cNvPr id="24" name="23 Conector recto"/>
          <p:cNvCxnSpPr/>
          <p:nvPr/>
        </p:nvCxnSpPr>
        <p:spPr>
          <a:xfrm flipV="1">
            <a:off x="3851275" y="1587400"/>
            <a:ext cx="0" cy="3516312"/>
          </a:xfrm>
          <a:prstGeom prst="line">
            <a:avLst/>
          </a:prstGeom>
          <a:ln w="57150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29 Rectángulo"/>
          <p:cNvSpPr/>
          <p:nvPr/>
        </p:nvSpPr>
        <p:spPr>
          <a:xfrm>
            <a:off x="241301" y="3852762"/>
            <a:ext cx="2748394" cy="39846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/>
              <a:t>Climate</a:t>
            </a:r>
            <a:r>
              <a:rPr lang="es-ES" dirty="0"/>
              <a:t> </a:t>
            </a:r>
            <a:r>
              <a:rPr lang="es-ES" dirty="0" err="1"/>
              <a:t>projections</a:t>
            </a:r>
            <a:endParaRPr lang="es-ES" dirty="0"/>
          </a:p>
        </p:txBody>
      </p:sp>
      <p:sp>
        <p:nvSpPr>
          <p:cNvPr id="26" name="21 Rectángulo"/>
          <p:cNvSpPr/>
          <p:nvPr/>
        </p:nvSpPr>
        <p:spPr>
          <a:xfrm>
            <a:off x="3966006" y="3284502"/>
            <a:ext cx="3342297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/>
              <a:t>Climate</a:t>
            </a:r>
            <a:r>
              <a:rPr lang="es-ES" dirty="0"/>
              <a:t> </a:t>
            </a:r>
            <a:r>
              <a:rPr lang="es-ES" dirty="0" err="1"/>
              <a:t>predictions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430636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Título"/>
          <p:cNvSpPr>
            <a:spLocks noGrp="1"/>
          </p:cNvSpPr>
          <p:nvPr>
            <p:ph type="title"/>
          </p:nvPr>
        </p:nvSpPr>
        <p:spPr bwMode="auto">
          <a:xfrm>
            <a:off x="457200" y="3176588"/>
            <a:ext cx="8229600" cy="666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s-ES" altLang="es-ES" sz="2800" dirty="0" err="1" smtClean="0">
                <a:ea typeface="ＭＳ Ｐゴシック" panose="020B0600070205080204" pitchFamily="34" charset="-128"/>
              </a:rPr>
              <a:t>Examples</a:t>
            </a:r>
            <a:r>
              <a:rPr lang="es-ES" altLang="es-ES" sz="2800" dirty="0" smtClean="0">
                <a:ea typeface="ＭＳ Ｐゴシック" panose="020B0600070205080204" pitchFamily="34" charset="-128"/>
              </a:rPr>
              <a:t> of </a:t>
            </a:r>
            <a:r>
              <a:rPr lang="es-ES" altLang="es-ES" sz="2800" dirty="0" err="1" smtClean="0">
                <a:ea typeface="ＭＳ Ｐゴシック" panose="020B0600070205080204" pitchFamily="34" charset="-128"/>
              </a:rPr>
              <a:t>our</a:t>
            </a:r>
            <a:r>
              <a:rPr lang="es-ES" altLang="es-ES" sz="2800" dirty="0" smtClean="0">
                <a:ea typeface="ＭＳ Ｐゴシック" panose="020B0600070205080204" pitchFamily="34" charset="-128"/>
              </a:rPr>
              <a:t> </a:t>
            </a:r>
            <a:r>
              <a:rPr lang="es-ES" altLang="es-ES" sz="2800" dirty="0" err="1" smtClean="0">
                <a:ea typeface="ＭＳ Ｐゴシック" panose="020B0600070205080204" pitchFamily="34" charset="-128"/>
              </a:rPr>
              <a:t>research</a:t>
            </a:r>
            <a:r>
              <a:rPr lang="es-ES" altLang="es-ES" sz="2800" dirty="0" smtClean="0">
                <a:ea typeface="ＭＳ Ｐゴシック" panose="020B0600070205080204" pitchFamily="34" charset="-128"/>
              </a:rPr>
              <a:t> </a:t>
            </a:r>
            <a:r>
              <a:rPr lang="es-ES" altLang="es-ES" sz="2800" dirty="0" err="1" smtClean="0">
                <a:ea typeface="ＭＳ Ｐゴシック" panose="020B0600070205080204" pitchFamily="34" charset="-128"/>
              </a:rPr>
              <a:t>lines</a:t>
            </a:r>
            <a:endParaRPr lang="es-ES" altLang="es-ES" sz="2800" dirty="0" smtClean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697744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4925" y="144463"/>
            <a:ext cx="7007225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CALIOPE air quality operational forecasts</a:t>
            </a:r>
            <a:endParaRPr lang="en-US" dirty="0"/>
          </a:p>
        </p:txBody>
      </p:sp>
      <p:sp>
        <p:nvSpPr>
          <p:cNvPr id="23555" name="Rectángulo 34"/>
          <p:cNvSpPr>
            <a:spLocks noChangeArrowheads="1"/>
          </p:cNvSpPr>
          <p:nvPr/>
        </p:nvSpPr>
        <p:spPr bwMode="auto">
          <a:xfrm>
            <a:off x="6565900" y="3517900"/>
            <a:ext cx="26797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GB" altLang="es-ES" sz="1200" dirty="0"/>
              <a:t>Information is delivered using both online or custom applications</a:t>
            </a:r>
            <a:r>
              <a:rPr lang="en-GB" altLang="es-ES" sz="1400" dirty="0"/>
              <a:t>:</a:t>
            </a:r>
          </a:p>
        </p:txBody>
      </p:sp>
      <p:pic>
        <p:nvPicPr>
          <p:cNvPr id="23556" name="Imagen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9050" y="4125913"/>
            <a:ext cx="2790825" cy="168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Rectángulo 36"/>
          <p:cNvSpPr>
            <a:spLocks noChangeArrowheads="1"/>
          </p:cNvSpPr>
          <p:nvPr/>
        </p:nvSpPr>
        <p:spPr bwMode="auto">
          <a:xfrm>
            <a:off x="6616700" y="3929063"/>
            <a:ext cx="23558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GB" altLang="es-ES" b="1">
                <a:solidFill>
                  <a:schemeClr val="bg1"/>
                </a:solidFill>
                <a:hlinkClick r:id="rId4"/>
              </a:rPr>
              <a:t>www.bsc.es/caliope</a:t>
            </a:r>
            <a:endParaRPr lang="en-GB" altLang="es-ES"/>
          </a:p>
        </p:txBody>
      </p:sp>
      <p:pic>
        <p:nvPicPr>
          <p:cNvPr id="23558" name="Picture 3" descr="http://www.bsc.es/caliope/sites/default/files/googleplay.pn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950" y="5556250"/>
            <a:ext cx="74930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2" descr="http://www.bsc.es/caliope/sites/default/files/app_store.pn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950" y="5838825"/>
            <a:ext cx="7620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0" name="Rectángulo 39"/>
          <p:cNvSpPr>
            <a:spLocks noChangeArrowheads="1"/>
          </p:cNvSpPr>
          <p:nvPr/>
        </p:nvSpPr>
        <p:spPr bwMode="auto">
          <a:xfrm>
            <a:off x="133350" y="957263"/>
            <a:ext cx="91249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GB" altLang="es-ES" sz="2000" dirty="0"/>
              <a:t>Provides air quality related information for the coming days and for the application of short term action plans for air quality managers.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1" y="1936092"/>
            <a:ext cx="6300953" cy="4725715"/>
          </a:xfrm>
          <a:prstGeom prst="rect">
            <a:avLst/>
          </a:prstGeom>
        </p:spPr>
      </p:pic>
      <p:pic>
        <p:nvPicPr>
          <p:cNvPr id="10" name="Imagen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126" y="6699100"/>
            <a:ext cx="1296688" cy="272304"/>
          </a:xfrm>
          <a:prstGeom prst="rect">
            <a:avLst/>
          </a:prstGeom>
        </p:spPr>
      </p:pic>
      <p:pic>
        <p:nvPicPr>
          <p:cNvPr id="11" name="Imagen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1352" y="6714582"/>
            <a:ext cx="1298810" cy="279661"/>
          </a:xfrm>
          <a:prstGeom prst="rect">
            <a:avLst/>
          </a:prstGeom>
        </p:spPr>
      </p:pic>
      <p:pic>
        <p:nvPicPr>
          <p:cNvPr id="12" name="Imagen 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1344" y="6678314"/>
            <a:ext cx="1380000" cy="302466"/>
          </a:xfrm>
          <a:prstGeom prst="rect">
            <a:avLst/>
          </a:prstGeom>
        </p:spPr>
      </p:pic>
      <p:pic>
        <p:nvPicPr>
          <p:cNvPr id="13" name="Imagen 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679" y="6699100"/>
            <a:ext cx="1344631" cy="310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1309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WMO mineral dust forecasts</a:t>
            </a:r>
            <a:endParaRPr lang="en-US" dirty="0"/>
          </a:p>
        </p:txBody>
      </p:sp>
      <p:pic>
        <p:nvPicPr>
          <p:cNvPr id="23555" name="Picture 4" descr="AEMET_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113" y="6604000"/>
            <a:ext cx="2830512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14 Rectángulo"/>
          <p:cNvSpPr/>
          <p:nvPr/>
        </p:nvSpPr>
        <p:spPr>
          <a:xfrm>
            <a:off x="107950" y="846138"/>
            <a:ext cx="8939213" cy="4619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endParaRPr lang="en-US" sz="2400" dirty="0">
              <a:solidFill>
                <a:schemeClr val="tx1"/>
              </a:solidFill>
              <a:latin typeface="Calibri" pitchFamily="34" charset="0"/>
              <a:ea typeface="ＭＳ Ｐゴシック" pitchFamily="34" charset="-128"/>
              <a:cs typeface="ＭＳ Ｐゴシック" charset="0"/>
            </a:endParaRPr>
          </a:p>
        </p:txBody>
      </p:sp>
      <p:pic>
        <p:nvPicPr>
          <p:cNvPr id="23557" name="Picture 2" descr="https://www.wmo.int/images/icons/es/WMOLogo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406"/>
          <a:stretch>
            <a:fillRect/>
          </a:stretch>
        </p:blipFill>
        <p:spPr bwMode="auto">
          <a:xfrm>
            <a:off x="5219700" y="6599238"/>
            <a:ext cx="457200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25" y="2429842"/>
            <a:ext cx="5111750" cy="4062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9" name="1 Rectángulo"/>
          <p:cNvSpPr>
            <a:spLocks noChangeArrowheads="1"/>
          </p:cNvSpPr>
          <p:nvPr/>
        </p:nvSpPr>
        <p:spPr bwMode="auto">
          <a:xfrm>
            <a:off x="107950" y="971550"/>
            <a:ext cx="78486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2400" b="1" dirty="0">
                <a:latin typeface="Calibri" panose="020F0502020204030204" pitchFamily="34" charset="0"/>
              </a:rPr>
              <a:t>Mineral dust forecasts SDS-WAS </a:t>
            </a:r>
          </a:p>
          <a:p>
            <a:pPr eaLnBrk="1" hangingPunct="1"/>
            <a:r>
              <a:rPr lang="en-US" altLang="es-ES" sz="2400" dirty="0">
                <a:latin typeface="Calibri" panose="020F0502020204030204" pitchFamily="34" charset="0"/>
              </a:rPr>
              <a:t>North Africa, Middle East </a:t>
            </a:r>
            <a:r>
              <a:rPr lang="en-US" altLang="es-ES" sz="2400" dirty="0" smtClean="0">
                <a:latin typeface="Calibri" panose="020F0502020204030204" pitchFamily="34" charset="0"/>
              </a:rPr>
              <a:t>and </a:t>
            </a:r>
            <a:r>
              <a:rPr lang="en-US" altLang="es-ES" sz="2400" dirty="0">
                <a:latin typeface="Calibri" panose="020F0502020204030204" pitchFamily="34" charset="0"/>
              </a:rPr>
              <a:t>Europe Regional Center</a:t>
            </a:r>
          </a:p>
          <a:p>
            <a:pPr eaLnBrk="1" hangingPunct="1"/>
            <a:r>
              <a:rPr lang="en-US" altLang="es-ES" sz="2400" dirty="0">
                <a:latin typeface="Calibri" panose="020F0502020204030204" pitchFamily="34" charset="0"/>
              </a:rPr>
              <a:t>Early warning system</a:t>
            </a:r>
          </a:p>
          <a:p>
            <a:pPr eaLnBrk="1" hangingPunct="1"/>
            <a:r>
              <a:rPr lang="en-US" altLang="es-ES" sz="2400" dirty="0">
                <a:latin typeface="Calibri" panose="020F0502020204030204" pitchFamily="34" charset="0"/>
              </a:rPr>
              <a:t> </a:t>
            </a:r>
            <a:r>
              <a:rPr lang="en-US" altLang="es-ES" sz="2400" dirty="0">
                <a:latin typeface="Calibri" panose="020F0502020204030204" pitchFamily="34" charset="0"/>
                <a:hlinkClick r:id="rId6"/>
              </a:rPr>
              <a:t>http://sds-was.aemet.es</a:t>
            </a:r>
            <a:endParaRPr lang="en-US" altLang="es-ES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76255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BSC">
      <a:dk1>
        <a:srgbClr val="004990"/>
      </a:dk1>
      <a:lt1>
        <a:srgbClr val="004990"/>
      </a:lt1>
      <a:dk2>
        <a:srgbClr val="004990"/>
      </a:dk2>
      <a:lt2>
        <a:srgbClr val="004990"/>
      </a:lt2>
      <a:accent1>
        <a:srgbClr val="FFFFFF"/>
      </a:accent1>
      <a:accent2>
        <a:srgbClr val="004990"/>
      </a:accent2>
      <a:accent3>
        <a:srgbClr val="004990"/>
      </a:accent3>
      <a:accent4>
        <a:srgbClr val="8DB3E2"/>
      </a:accent4>
      <a:accent5>
        <a:srgbClr val="548DD4"/>
      </a:accent5>
      <a:accent6>
        <a:srgbClr val="0070C0"/>
      </a:accent6>
      <a:hlink>
        <a:srgbClr val="95B3D7"/>
      </a:hlink>
      <a:folHlink>
        <a:srgbClr val="366092"/>
      </a:folHlink>
    </a:clrScheme>
    <a:fontScheme name="BSC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err="1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2706</TotalTime>
  <Words>854</Words>
  <Application>Microsoft Macintosh PowerPoint</Application>
  <PresentationFormat>Personalizado</PresentationFormat>
  <Paragraphs>166</Paragraphs>
  <Slides>22</Slides>
  <Notes>21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3" baseType="lpstr">
      <vt:lpstr>Office Theme</vt:lpstr>
      <vt:lpstr>Presentación de PowerPoint</vt:lpstr>
      <vt:lpstr>Barcelona Supercomputing Center</vt:lpstr>
      <vt:lpstr>Earth Sciences Department</vt:lpstr>
      <vt:lpstr>Earth Sciences Services</vt:lpstr>
      <vt:lpstr>Spatial scales</vt:lpstr>
      <vt:lpstr>Temporal scales</vt:lpstr>
      <vt:lpstr>Examples of our research lines</vt:lpstr>
      <vt:lpstr>CALIOPE air quality operational forecasts</vt:lpstr>
      <vt:lpstr>WMO mineral dust forecasts</vt:lpstr>
      <vt:lpstr>Mineral dust forecasts assessment. Solar energy management</vt:lpstr>
      <vt:lpstr>Regional climate modeling</vt:lpstr>
      <vt:lpstr>Climate projections for Wine Industry </vt:lpstr>
      <vt:lpstr>Example: wind power predictions</vt:lpstr>
      <vt:lpstr>Example: wind power predictions</vt:lpstr>
      <vt:lpstr>Projects on Climate predictions</vt:lpstr>
      <vt:lpstr>Example: wind power predictions</vt:lpstr>
      <vt:lpstr>Climate predictions for wind power</vt:lpstr>
      <vt:lpstr>National and International collaborations</vt:lpstr>
      <vt:lpstr>Presentación de PowerPoint</vt:lpstr>
      <vt:lpstr>Climate predictions for wind power</vt:lpstr>
      <vt:lpstr>Climate predictions</vt:lpstr>
      <vt:lpstr>Climate predictions and predictability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lbermude</dc:creator>
  <cp:lastModifiedBy>Nube Gonzalez</cp:lastModifiedBy>
  <cp:revision>149</cp:revision>
  <cp:lastPrinted>2015-05-13T12:15:56Z</cp:lastPrinted>
  <dcterms:modified xsi:type="dcterms:W3CDTF">2015-08-17T13:55:26Z</dcterms:modified>
</cp:coreProperties>
</file>